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10"/>
  </p:notesMasterIdLst>
  <p:sldIdLst>
    <p:sldId id="285" r:id="rId5"/>
    <p:sldId id="289" r:id="rId6"/>
    <p:sldId id="290" r:id="rId7"/>
    <p:sldId id="291" r:id="rId8"/>
    <p:sldId id="29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8C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6" d="100"/>
          <a:sy n="86" d="100"/>
        </p:scale>
        <p:origin x="42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24E39389-D342-42C9-A280-8ADE336DA885}" type="datetime1">
              <a:rPr lang="en-US" smtClean="0"/>
              <a:t>9/29/2020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B5ED82-9221-4209-9FC6-897FECC94D85}" type="datetime1">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695C5F-8991-4788-8021-97F7E97CAA77}" type="datetime1">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80732C-99B6-468D-8E86-54127C661C29}" type="datetime1">
              <a:rPr lang="en-US" smtClean="0"/>
              <a:t>9/29/2020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6096AA6-1553-455E-A701-5DB89675312A}" type="datetime1">
              <a:rPr lang="en-US" smtClean="0"/>
              <a:t>9/29/2020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2A427D05-0AAA-4191-8602-39A011BE220C}" type="datetime1">
              <a:rPr lang="en-US" smtClean="0"/>
              <a:t>9/29/2020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69B8012-90E5-4BF2-B13D-6DEC2EE5E086}" type="datetime1">
              <a:rPr lang="en-US" smtClean="0"/>
              <a:t>9/29/2020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2E2D-C320-4C5E-98F1-D60DBA71A352}" type="datetime1">
              <a:rPr lang="en-US" smtClean="0"/>
              <a:t>9/29/2020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9/29/2020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B420CF4-5FC9-46F3-B596-BE1F927BA2F1}" type="datetime1">
              <a:rPr lang="en-US" smtClean="0"/>
              <a:t>9/29/2020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F1ABFC0-89FE-4355-9E74-11DC57FEA97E}" type="datetime1">
              <a:rPr lang="en-US" smtClean="0"/>
              <a:t>9/29/2020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9/29/2020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2"/>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xfrm>
            <a:off x="1504833" y="1960398"/>
            <a:ext cx="8991600" cy="1645920"/>
          </a:xfrm>
          <a:solidFill>
            <a:schemeClr val="bg1">
              <a:alpha val="60000"/>
            </a:schemeClr>
          </a:solidFill>
          <a:ln w="38100" cap="sq">
            <a:solidFill>
              <a:schemeClr val="tx1"/>
            </a:solidFill>
            <a:miter lim="800000"/>
          </a:ln>
        </p:spPr>
        <p:txBody>
          <a:bodyPr anchor="ctr">
            <a:normAutofit fontScale="90000"/>
          </a:bodyPr>
          <a:lstStyle/>
          <a:p>
            <a:br>
              <a:rPr lang="en-US" dirty="0">
                <a:solidFill>
                  <a:schemeClr val="tx1"/>
                </a:solidFill>
              </a:rPr>
            </a:br>
            <a:r>
              <a:rPr lang="en-US" dirty="0">
                <a:solidFill>
                  <a:schemeClr val="tx1"/>
                </a:solidFill>
              </a:rPr>
              <a:t>Hutton’s Quest: </a:t>
            </a:r>
            <a:br>
              <a:rPr lang="en-US" dirty="0">
                <a:solidFill>
                  <a:schemeClr val="tx1"/>
                </a:solidFill>
              </a:rPr>
            </a:br>
            <a:r>
              <a:rPr lang="en-US" dirty="0">
                <a:solidFill>
                  <a:schemeClr val="tx1"/>
                </a:solidFill>
              </a:rPr>
              <a:t>Rock, paper, Trivia</a:t>
            </a:r>
            <a:br>
              <a:rPr lang="en-US" dirty="0">
                <a:solidFill>
                  <a:schemeClr val="tx1"/>
                </a:solidFill>
              </a:rPr>
            </a:br>
            <a:endParaRPr lang="en-US" dirty="0">
              <a:solidFill>
                <a:schemeClr val="tx1"/>
              </a:solidFill>
            </a:endParaRP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a:xfrm>
            <a:off x="1504833" y="4034860"/>
            <a:ext cx="8991600" cy="1272026"/>
          </a:xfrm>
        </p:spPr>
        <p:txBody>
          <a:bodyPr vert="horz" lIns="91440" tIns="45720" rIns="91440" bIns="45720" rtlCol="0" anchor="t">
            <a:normAutofit/>
          </a:bodyPr>
          <a:lstStyle/>
          <a:p>
            <a:r>
              <a:rPr lang="en-US" dirty="0">
                <a:solidFill>
                  <a:srgbClr val="FFFFFF"/>
                </a:solidFill>
              </a:rPr>
              <a:t>Wednesday, September 30th, 2020 from 5:30 to 7:30 PM CST</a:t>
            </a:r>
          </a:p>
          <a:p>
            <a:r>
              <a:rPr lang="en-US" dirty="0">
                <a:solidFill>
                  <a:srgbClr val="FFFFFF"/>
                </a:solidFill>
              </a:rPr>
              <a:t>Hosted by:</a:t>
            </a:r>
          </a:p>
          <a:p>
            <a:r>
              <a:rPr lang="en-US" dirty="0">
                <a:solidFill>
                  <a:srgbClr val="FFFFFF"/>
                </a:solidFill>
              </a:rPr>
              <a:t>The AAPG Women’s Network, Young Professionals SIG and </a:t>
            </a:r>
            <a:r>
              <a:rPr lang="en-US" dirty="0" err="1">
                <a:solidFill>
                  <a:srgbClr val="FFFFFF"/>
                </a:solidFill>
              </a:rPr>
              <a:t>STEMulating</a:t>
            </a:r>
            <a:r>
              <a:rPr lang="en-US" dirty="0">
                <a:solidFill>
                  <a:srgbClr val="FFFFFF"/>
                </a:solidFill>
              </a:rPr>
              <a:t> SIG</a:t>
            </a:r>
          </a:p>
        </p:txBody>
      </p:sp>
      <p:pic>
        <p:nvPicPr>
          <p:cNvPr id="4" name="Picture 4" descr="A close up of a sign&#10;&#10;Description automatically generated">
            <a:extLst>
              <a:ext uri="{FF2B5EF4-FFF2-40B4-BE49-F238E27FC236}">
                <a16:creationId xmlns:a16="http://schemas.microsoft.com/office/drawing/2014/main" id="{EFB455CD-3BBB-4BC0-8F3A-DB47F03FE2EB}"/>
              </a:ext>
            </a:extLst>
          </p:cNvPr>
          <p:cNvPicPr>
            <a:picLocks noChangeAspect="1"/>
          </p:cNvPicPr>
          <p:nvPr/>
        </p:nvPicPr>
        <p:blipFill>
          <a:blip r:embed="rId3"/>
          <a:stretch>
            <a:fillRect/>
          </a:stretch>
        </p:blipFill>
        <p:spPr>
          <a:xfrm>
            <a:off x="10138929" y="5347375"/>
            <a:ext cx="1798638" cy="1388442"/>
          </a:xfrm>
          <a:prstGeom prst="rect">
            <a:avLst/>
          </a:prstGeom>
        </p:spPr>
      </p:pic>
      <p:sp>
        <p:nvSpPr>
          <p:cNvPr id="7" name="Subtitle 2">
            <a:extLst>
              <a:ext uri="{FF2B5EF4-FFF2-40B4-BE49-F238E27FC236}">
                <a16:creationId xmlns:a16="http://schemas.microsoft.com/office/drawing/2014/main" id="{79A130DE-0A27-4480-9367-A3EBBF35D019}"/>
              </a:ext>
            </a:extLst>
          </p:cNvPr>
          <p:cNvSpPr txBox="1">
            <a:spLocks/>
          </p:cNvSpPr>
          <p:nvPr/>
        </p:nvSpPr>
        <p:spPr>
          <a:xfrm>
            <a:off x="8201551" y="6286697"/>
            <a:ext cx="2103682" cy="449120"/>
          </a:xfrm>
          <a:prstGeom prst="rect">
            <a:avLst/>
          </a:prstGeom>
          <a:noFill/>
        </p:spPr>
        <p:txBody>
          <a:bodyPr vert="horz" lIns="91440" tIns="45720" rIns="91440" bIns="45720" rtlCol="0" anchor="t">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solidFill>
                  <a:srgbClr val="FFFFFF"/>
                </a:solidFill>
              </a:rPr>
              <a:t>Sponsored by:</a:t>
            </a:r>
          </a:p>
        </p:txBody>
      </p:sp>
    </p:spTree>
    <p:extLst>
      <p:ext uri="{BB962C8B-B14F-4D97-AF65-F5344CB8AC3E}">
        <p14:creationId xmlns:p14="http://schemas.microsoft.com/office/powerpoint/2010/main" val="240106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40620-8485-4E4F-A230-AB4651ED1418}"/>
              </a:ext>
            </a:extLst>
          </p:cNvPr>
          <p:cNvSpPr>
            <a:spLocks noGrp="1"/>
          </p:cNvSpPr>
          <p:nvPr>
            <p:ph type="title"/>
          </p:nvPr>
        </p:nvSpPr>
        <p:spPr>
          <a:xfrm>
            <a:off x="6900672" y="92562"/>
            <a:ext cx="4486656" cy="1174991"/>
          </a:xfrm>
        </p:spPr>
        <p:txBody>
          <a:bodyPr>
            <a:normAutofit/>
          </a:bodyPr>
          <a:lstStyle/>
          <a:p>
            <a:r>
              <a:rPr lang="en-US" sz="2400" dirty="0"/>
              <a:t>Join us on Zoom!</a:t>
            </a:r>
          </a:p>
        </p:txBody>
      </p:sp>
      <p:pic>
        <p:nvPicPr>
          <p:cNvPr id="1026" name="Picture 2" descr="A person wearing a suit and tie&#10;&#10;Description automatically generated">
            <a:extLst>
              <a:ext uri="{FF2B5EF4-FFF2-40B4-BE49-F238E27FC236}">
                <a16:creationId xmlns:a16="http://schemas.microsoft.com/office/drawing/2014/main" id="{DAA39BDE-A066-47E1-9823-42DC84506B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355"/>
          <a:stretch/>
        </p:blipFill>
        <p:spPr bwMode="auto">
          <a:xfrm>
            <a:off x="20" y="10"/>
            <a:ext cx="608662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34932C-59A7-4541-AE1C-641B81B59CAD}"/>
              </a:ext>
            </a:extLst>
          </p:cNvPr>
          <p:cNvSpPr txBox="1"/>
          <p:nvPr/>
        </p:nvSpPr>
        <p:spPr>
          <a:xfrm>
            <a:off x="6900672" y="1356178"/>
            <a:ext cx="4486656" cy="5409259"/>
          </a:xfrm>
          <a:prstGeom prst="rect">
            <a:avLst/>
          </a:prstGeom>
        </p:spPr>
        <p:txBody>
          <a:bodyPr rtlCol="0">
            <a:normAutofit/>
          </a:bodyPr>
          <a:lstStyle/>
          <a:p>
            <a:pPr marL="342900" indent="-342900">
              <a:spcAft>
                <a:spcPts val="600"/>
              </a:spcAft>
              <a:buAutoNum type="arabicPeriod"/>
            </a:pPr>
            <a:r>
              <a:rPr lang="en-US" dirty="0"/>
              <a:t>Click the Zoom link provided by AAPG in the Experience module a few minutes before the game is scheduled to begin. </a:t>
            </a:r>
          </a:p>
          <a:p>
            <a:pPr marL="342900" indent="-342900">
              <a:spcAft>
                <a:spcPts val="600"/>
              </a:spcAft>
              <a:buAutoNum type="arabicPeriod"/>
            </a:pPr>
            <a:r>
              <a:rPr lang="en-US" dirty="0"/>
              <a:t> You may be placed in a waiting room before being allowed to join the Zoom call. </a:t>
            </a:r>
          </a:p>
          <a:p>
            <a:pPr marL="342900" indent="-342900">
              <a:spcAft>
                <a:spcPts val="600"/>
              </a:spcAft>
              <a:buAutoNum type="arabicPeriod"/>
            </a:pPr>
            <a:r>
              <a:rPr lang="en-US" dirty="0"/>
              <a:t>When you join the Zoom call, your audio will be muted.  You can choose to have your video on or off.</a:t>
            </a:r>
          </a:p>
          <a:p>
            <a:pPr marL="342900" indent="-342900">
              <a:spcAft>
                <a:spcPts val="600"/>
              </a:spcAft>
              <a:buAutoNum type="arabicPeriod"/>
            </a:pPr>
            <a:r>
              <a:rPr lang="en-US" dirty="0"/>
              <a:t>The game will be shared though Zoom so keep this window open.</a:t>
            </a:r>
          </a:p>
          <a:p>
            <a:pPr marL="342900" indent="-342900">
              <a:spcAft>
                <a:spcPts val="600"/>
              </a:spcAft>
              <a:buAutoNum type="arabicPeriod"/>
            </a:pPr>
            <a:r>
              <a:rPr lang="en-US" dirty="0"/>
              <a:t>You can use the chat function to talk to the hosts and other players! </a:t>
            </a:r>
          </a:p>
          <a:p>
            <a:pPr marL="342900" indent="-342900">
              <a:spcAft>
                <a:spcPts val="600"/>
              </a:spcAft>
              <a:buAutoNum type="arabicPeriod"/>
            </a:pPr>
            <a:r>
              <a:rPr lang="en-US" dirty="0"/>
              <a:t>If you encounter audio trouble during the game, try exiting out of Zoom and logging back in. </a:t>
            </a:r>
          </a:p>
          <a:p>
            <a:pPr>
              <a:spcAft>
                <a:spcPts val="600"/>
              </a:spcAft>
            </a:pPr>
            <a:endParaRPr lang="en-US" dirty="0"/>
          </a:p>
        </p:txBody>
      </p:sp>
      <p:sp>
        <p:nvSpPr>
          <p:cNvPr id="4" name="Speech Bubble: Oval 3">
            <a:extLst>
              <a:ext uri="{FF2B5EF4-FFF2-40B4-BE49-F238E27FC236}">
                <a16:creationId xmlns:a16="http://schemas.microsoft.com/office/drawing/2014/main" id="{608633E3-6AC6-48AC-803C-80E968BAC544}"/>
              </a:ext>
            </a:extLst>
          </p:cNvPr>
          <p:cNvSpPr/>
          <p:nvPr/>
        </p:nvSpPr>
        <p:spPr>
          <a:xfrm>
            <a:off x="2540151" y="192792"/>
            <a:ext cx="3226740" cy="1748205"/>
          </a:xfrm>
          <a:prstGeom prst="wedgeEllipseCallout">
            <a:avLst>
              <a:gd name="adj1" fmla="val -51168"/>
              <a:gd name="adj2" fmla="val 6546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70035C3-85C1-4E64-BBD4-9E2CFB73E4DA}"/>
              </a:ext>
            </a:extLst>
          </p:cNvPr>
          <p:cNvSpPr txBox="1"/>
          <p:nvPr/>
        </p:nvSpPr>
        <p:spPr>
          <a:xfrm>
            <a:off x="2998452" y="466729"/>
            <a:ext cx="2768439" cy="1200329"/>
          </a:xfrm>
          <a:prstGeom prst="rect">
            <a:avLst/>
          </a:prstGeom>
          <a:noFill/>
        </p:spPr>
        <p:txBody>
          <a:bodyPr wrap="square" rtlCol="0">
            <a:spAutoFit/>
          </a:bodyPr>
          <a:lstStyle/>
          <a:p>
            <a:r>
              <a:rPr lang="en-US" sz="2400" dirty="0"/>
              <a:t>I’m James Hutton and I have a quest for you.</a:t>
            </a:r>
          </a:p>
        </p:txBody>
      </p:sp>
      <p:pic>
        <p:nvPicPr>
          <p:cNvPr id="7" name="Picture 6">
            <a:extLst>
              <a:ext uri="{FF2B5EF4-FFF2-40B4-BE49-F238E27FC236}">
                <a16:creationId xmlns:a16="http://schemas.microsoft.com/office/drawing/2014/main" id="{C2E965D7-9C45-4CB7-BA3E-C0E285A3D2B7}"/>
              </a:ext>
            </a:extLst>
          </p:cNvPr>
          <p:cNvPicPr>
            <a:picLocks noChangeAspect="1"/>
          </p:cNvPicPr>
          <p:nvPr/>
        </p:nvPicPr>
        <p:blipFill>
          <a:blip r:embed="rId3"/>
          <a:stretch>
            <a:fillRect/>
          </a:stretch>
        </p:blipFill>
        <p:spPr>
          <a:xfrm>
            <a:off x="11137805" y="4560021"/>
            <a:ext cx="902709" cy="763831"/>
          </a:xfrm>
          <a:prstGeom prst="rect">
            <a:avLst/>
          </a:prstGeom>
          <a:ln>
            <a:solidFill>
              <a:schemeClr val="tx1"/>
            </a:solidFill>
          </a:ln>
        </p:spPr>
      </p:pic>
    </p:spTree>
    <p:extLst>
      <p:ext uri="{BB962C8B-B14F-4D97-AF65-F5344CB8AC3E}">
        <p14:creationId xmlns:p14="http://schemas.microsoft.com/office/powerpoint/2010/main" val="344438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1C1A87-3135-4296-A5CD-AFB75C1E0BFC}"/>
              </a:ext>
            </a:extLst>
          </p:cNvPr>
          <p:cNvSpPr>
            <a:spLocks noGrp="1"/>
          </p:cNvSpPr>
          <p:nvPr>
            <p:ph type="title"/>
          </p:nvPr>
        </p:nvSpPr>
        <p:spPr>
          <a:xfrm>
            <a:off x="650965" y="187930"/>
            <a:ext cx="6242719" cy="1728044"/>
          </a:xfrm>
          <a:noFill/>
          <a:ln>
            <a:solidFill>
              <a:schemeClr val="bg1"/>
            </a:solidFill>
          </a:ln>
        </p:spPr>
        <p:txBody>
          <a:bodyPr vert="horz" wrap="square" lIns="182880" tIns="182880" rIns="182880" bIns="182880" rtlCol="0" anchor="ctr">
            <a:normAutofit/>
          </a:bodyPr>
          <a:lstStyle/>
          <a:p>
            <a:r>
              <a:rPr lang="en-US" sz="2800" dirty="0">
                <a:solidFill>
                  <a:schemeClr val="bg1"/>
                </a:solidFill>
              </a:rPr>
              <a:t>Play on </a:t>
            </a:r>
            <a:r>
              <a:rPr lang="en-US" sz="2800" dirty="0" err="1">
                <a:solidFill>
                  <a:schemeClr val="bg1"/>
                </a:solidFill>
              </a:rPr>
              <a:t>kahoot</a:t>
            </a:r>
            <a:r>
              <a:rPr lang="en-US" sz="2800" dirty="0">
                <a:solidFill>
                  <a:schemeClr val="bg1"/>
                </a:solidFill>
              </a:rPr>
              <a:t>!</a:t>
            </a:r>
          </a:p>
        </p:txBody>
      </p:sp>
      <p:sp>
        <p:nvSpPr>
          <p:cNvPr id="4" name="Text Placeholder 3">
            <a:extLst>
              <a:ext uri="{FF2B5EF4-FFF2-40B4-BE49-F238E27FC236}">
                <a16:creationId xmlns:a16="http://schemas.microsoft.com/office/drawing/2014/main" id="{CC5D8DB0-1F2F-4498-B071-69B6AFDC0DFC}"/>
              </a:ext>
            </a:extLst>
          </p:cNvPr>
          <p:cNvSpPr>
            <a:spLocks noGrp="1"/>
          </p:cNvSpPr>
          <p:nvPr>
            <p:ph type="body" sz="half" idx="2"/>
          </p:nvPr>
        </p:nvSpPr>
        <p:spPr>
          <a:xfrm>
            <a:off x="650969" y="2049013"/>
            <a:ext cx="6242715" cy="4673256"/>
          </a:xfrm>
        </p:spPr>
        <p:txBody>
          <a:bodyPr vert="horz" lIns="91440" tIns="45720" rIns="91440" bIns="45720" rtlCol="0">
            <a:normAutofit/>
          </a:bodyPr>
          <a:lstStyle/>
          <a:p>
            <a:pPr marL="114300" indent="-342900" algn="l">
              <a:buFont typeface="+mj-lt"/>
              <a:buAutoNum type="arabicPeriod"/>
            </a:pPr>
            <a:r>
              <a:rPr lang="en-US" sz="1800" dirty="0">
                <a:solidFill>
                  <a:schemeClr val="bg1"/>
                </a:solidFill>
              </a:rPr>
              <a:t>Navigate to kahoot.it on your smartphone or web-enabled device. You can play on the same computer you’re using for the Zoom call, but you’ll have to flip between the Zoom call and kahoot.it. You can also download the </a:t>
            </a:r>
            <a:r>
              <a:rPr lang="en-US" sz="1800" dirty="0" err="1">
                <a:solidFill>
                  <a:schemeClr val="bg1"/>
                </a:solidFill>
              </a:rPr>
              <a:t>kahoot</a:t>
            </a:r>
            <a:r>
              <a:rPr lang="en-US" sz="1800" dirty="0">
                <a:solidFill>
                  <a:schemeClr val="bg1"/>
                </a:solidFill>
              </a:rPr>
              <a:t> app from your device’s app store.</a:t>
            </a:r>
          </a:p>
          <a:p>
            <a:pPr marL="114300" indent="-342900" algn="l">
              <a:buFont typeface="+mj-lt"/>
              <a:buAutoNum type="arabicPeriod"/>
            </a:pPr>
            <a:r>
              <a:rPr lang="en-US" sz="1800" dirty="0">
                <a:solidFill>
                  <a:schemeClr val="bg1"/>
                </a:solidFill>
              </a:rPr>
              <a:t>Enter the </a:t>
            </a:r>
            <a:r>
              <a:rPr lang="en-US" sz="1800" dirty="0" err="1">
                <a:solidFill>
                  <a:schemeClr val="bg1"/>
                </a:solidFill>
              </a:rPr>
              <a:t>kahoot</a:t>
            </a:r>
            <a:r>
              <a:rPr lang="en-US" sz="1800" dirty="0">
                <a:solidFill>
                  <a:schemeClr val="bg1"/>
                </a:solidFill>
              </a:rPr>
              <a:t> Game Pin presented during the Zoom call and press Enter. </a:t>
            </a:r>
          </a:p>
          <a:p>
            <a:pPr marL="114300" indent="-342900" algn="l">
              <a:buFont typeface="+mj-lt"/>
              <a:buAutoNum type="arabicPeriod"/>
            </a:pPr>
            <a:r>
              <a:rPr lang="en-US" sz="1800" dirty="0">
                <a:solidFill>
                  <a:schemeClr val="bg1"/>
                </a:solidFill>
              </a:rPr>
              <a:t>Enter your username. </a:t>
            </a:r>
            <a:r>
              <a:rPr lang="en-US" sz="1800" b="1" dirty="0">
                <a:solidFill>
                  <a:schemeClr val="bg1"/>
                </a:solidFill>
              </a:rPr>
              <a:t>No pseudonyms please! </a:t>
            </a:r>
            <a:r>
              <a:rPr lang="en-US" sz="1800" dirty="0">
                <a:solidFill>
                  <a:schemeClr val="bg1"/>
                </a:solidFill>
              </a:rPr>
              <a:t>We’ll need your real name if you want to win a prize! </a:t>
            </a:r>
          </a:p>
          <a:p>
            <a:pPr marL="114300" indent="-342900" algn="l">
              <a:buFont typeface="+mj-lt"/>
              <a:buAutoNum type="arabicPeriod"/>
            </a:pPr>
            <a:r>
              <a:rPr lang="en-US" sz="1800" dirty="0">
                <a:solidFill>
                  <a:schemeClr val="bg1"/>
                </a:solidFill>
              </a:rPr>
              <a:t>Get ready to game! Don’t let your phone go to sleep during the game! You’ll lose valuable question-answering time. </a:t>
            </a:r>
          </a:p>
          <a:p>
            <a:pPr marL="114300" indent="-342900" algn="l">
              <a:buFont typeface="+mj-lt"/>
              <a:buAutoNum type="arabicPeriod"/>
            </a:pPr>
            <a:r>
              <a:rPr lang="en-US" sz="1800" dirty="0">
                <a:solidFill>
                  <a:schemeClr val="bg1"/>
                </a:solidFill>
              </a:rPr>
              <a:t>If you discover that your </a:t>
            </a:r>
            <a:r>
              <a:rPr lang="en-US" sz="1800" dirty="0" err="1">
                <a:solidFill>
                  <a:schemeClr val="bg1"/>
                </a:solidFill>
              </a:rPr>
              <a:t>kahoot</a:t>
            </a:r>
            <a:r>
              <a:rPr lang="en-US" sz="1800" dirty="0">
                <a:solidFill>
                  <a:schemeClr val="bg1"/>
                </a:solidFill>
              </a:rPr>
              <a:t> isn’t advancing to the next question, try refreshing the page. You may encounter some lag depending on your internet connection.  </a:t>
            </a:r>
          </a:p>
          <a:p>
            <a:pPr marL="114300" indent="-342900" algn="l">
              <a:buFont typeface="+mj-lt"/>
              <a:buAutoNum type="arabicPeriod"/>
            </a:pPr>
            <a:endParaRPr lang="en-US" dirty="0">
              <a:solidFill>
                <a:schemeClr val="bg1"/>
              </a:solidFill>
            </a:endParaRPr>
          </a:p>
        </p:txBody>
      </p:sp>
      <p:pic>
        <p:nvPicPr>
          <p:cNvPr id="2050" name="Picture 2" descr="James Hutton [1726-97] in the field. Illustration in: Original Portraits and Caricature Etchings, 1877, v. 1, oppos. p. 55. (by John Kay [Public domain]). Note that the outcrop shows the profiles of human facesperhaps Hutton is talking to the rocks!">
            <a:extLst>
              <a:ext uri="{FF2B5EF4-FFF2-40B4-BE49-F238E27FC236}">
                <a16:creationId xmlns:a16="http://schemas.microsoft.com/office/drawing/2014/main" id="{BC9B5607-0E3D-40DF-B0A2-41612307E5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40740" y="0"/>
            <a:ext cx="4655172" cy="672226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F4DEC843-6B53-46E7-965F-22967E82724B}"/>
              </a:ext>
            </a:extLst>
          </p:cNvPr>
          <p:cNvSpPr/>
          <p:nvPr/>
        </p:nvSpPr>
        <p:spPr>
          <a:xfrm>
            <a:off x="7681635" y="465616"/>
            <a:ext cx="1860662" cy="1227454"/>
          </a:xfrm>
          <a:prstGeom prst="wedgeEllipseCallout">
            <a:avLst>
              <a:gd name="adj1" fmla="val 50551"/>
              <a:gd name="adj2" fmla="val 448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E20A2B-1BB5-422A-B8FA-48ECFAEDEB3E}"/>
              </a:ext>
            </a:extLst>
          </p:cNvPr>
          <p:cNvSpPr txBox="1"/>
          <p:nvPr/>
        </p:nvSpPr>
        <p:spPr>
          <a:xfrm>
            <a:off x="7960329" y="734886"/>
            <a:ext cx="1436113" cy="646331"/>
          </a:xfrm>
          <a:prstGeom prst="rect">
            <a:avLst/>
          </a:prstGeom>
          <a:noFill/>
        </p:spPr>
        <p:txBody>
          <a:bodyPr wrap="square" rtlCol="0">
            <a:spAutoFit/>
          </a:bodyPr>
          <a:lstStyle/>
          <a:p>
            <a:r>
              <a:rPr lang="en-US" dirty="0"/>
              <a:t>The rocks speak to me.</a:t>
            </a:r>
          </a:p>
        </p:txBody>
      </p:sp>
    </p:spTree>
    <p:extLst>
      <p:ext uri="{BB962C8B-B14F-4D97-AF65-F5344CB8AC3E}">
        <p14:creationId xmlns:p14="http://schemas.microsoft.com/office/powerpoint/2010/main" val="235672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James Hutton">
            <a:extLst>
              <a:ext uri="{FF2B5EF4-FFF2-40B4-BE49-F238E27FC236}">
                <a16:creationId xmlns:a16="http://schemas.microsoft.com/office/drawing/2014/main" id="{AC40E7C0-1BA5-4E26-983B-B90955E00C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3" b="27862"/>
          <a:stretch/>
        </p:blipFill>
        <p:spPr bwMode="auto">
          <a:xfrm>
            <a:off x="4654296" y="11"/>
            <a:ext cx="7541090" cy="6857989"/>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4F62A-D7B2-4327-9F31-51B863F5D3A1}"/>
              </a:ext>
            </a:extLst>
          </p:cNvPr>
          <p:cNvSpPr>
            <a:spLocks noGrp="1"/>
          </p:cNvSpPr>
          <p:nvPr>
            <p:ph type="title"/>
          </p:nvPr>
        </p:nvSpPr>
        <p:spPr>
          <a:xfrm>
            <a:off x="643466" y="204758"/>
            <a:ext cx="3363974" cy="1728044"/>
          </a:xfrm>
          <a:noFill/>
          <a:ln>
            <a:solidFill>
              <a:schemeClr val="bg1"/>
            </a:solidFill>
          </a:ln>
        </p:spPr>
        <p:txBody>
          <a:bodyPr vert="horz" wrap="square" lIns="182880" tIns="182880" rIns="182880" bIns="182880" rtlCol="0" anchor="ctr">
            <a:normAutofit/>
          </a:bodyPr>
          <a:lstStyle/>
          <a:p>
            <a:r>
              <a:rPr lang="en-US" sz="2800" dirty="0">
                <a:solidFill>
                  <a:schemeClr val="bg1"/>
                </a:solidFill>
              </a:rPr>
              <a:t>Kahoot scoring</a:t>
            </a:r>
          </a:p>
        </p:txBody>
      </p:sp>
      <p:sp>
        <p:nvSpPr>
          <p:cNvPr id="3" name="Text Placeholder 2">
            <a:extLst>
              <a:ext uri="{FF2B5EF4-FFF2-40B4-BE49-F238E27FC236}">
                <a16:creationId xmlns:a16="http://schemas.microsoft.com/office/drawing/2014/main" id="{6B734D95-427A-4BFB-B5E8-CA998ECCA2A8}"/>
              </a:ext>
            </a:extLst>
          </p:cNvPr>
          <p:cNvSpPr>
            <a:spLocks noGrp="1"/>
          </p:cNvSpPr>
          <p:nvPr>
            <p:ph type="body" sz="half" idx="2"/>
          </p:nvPr>
        </p:nvSpPr>
        <p:spPr>
          <a:xfrm>
            <a:off x="643466" y="2060232"/>
            <a:ext cx="3363973" cy="4593009"/>
          </a:xfrm>
        </p:spPr>
        <p:txBody>
          <a:bodyPr vert="horz" lIns="91440" tIns="45720" rIns="91440" bIns="45720" rtlCol="0">
            <a:normAutofit fontScale="85000" lnSpcReduction="10000"/>
          </a:bodyPr>
          <a:lstStyle/>
          <a:p>
            <a:pPr indent="-228600" algn="l">
              <a:buFont typeface="Arial" panose="020B0604020202020204" pitchFamily="34" charset="0"/>
              <a:buChar char="•"/>
            </a:pPr>
            <a:r>
              <a:rPr lang="en-US" sz="2000" b="1" dirty="0">
                <a:solidFill>
                  <a:schemeClr val="bg1"/>
                </a:solidFill>
              </a:rPr>
              <a:t>Points in Kahoot are awarded according to accuracy and speed!</a:t>
            </a:r>
            <a:r>
              <a:rPr lang="en-US" sz="2000" dirty="0">
                <a:solidFill>
                  <a:schemeClr val="bg1"/>
                </a:solidFill>
              </a:rPr>
              <a:t> </a:t>
            </a:r>
          </a:p>
          <a:p>
            <a:pPr marL="342900" marR="0" lvl="0" indent="-342900" algn="l">
              <a:spcBef>
                <a:spcPts val="0"/>
              </a:spcBef>
              <a:spcAft>
                <a:spcPts val="0"/>
              </a:spcAft>
              <a:buFont typeface="Arial" panose="020B0604020202020204" pitchFamily="34" charset="0"/>
              <a:buChar char="•"/>
              <a:tabLst>
                <a:tab pos="457200" algn="l"/>
              </a:tabLst>
            </a:pPr>
            <a:r>
              <a:rPr lang="en-US" sz="1800" b="1" dirty="0">
                <a:solidFill>
                  <a:srgbClr val="BC8C43"/>
                </a:solidFill>
                <a:effectLst/>
                <a:ea typeface="Times New Roman" panose="02020603050405020304" pitchFamily="18" charset="0"/>
                <a:cs typeface="Times New Roman" panose="02020603050405020304" pitchFamily="18" charset="0"/>
              </a:rPr>
              <a:t>Divide response time by the question timer. </a:t>
            </a:r>
            <a:r>
              <a:rPr lang="en-US" sz="1800" dirty="0">
                <a:effectLst/>
                <a:ea typeface="Times New Roman" panose="02020603050405020304" pitchFamily="18" charset="0"/>
                <a:cs typeface="Times New Roman" panose="02020603050405020304" pitchFamily="18" charset="0"/>
              </a:rPr>
              <a:t>For example, a player responded 2 seconds after a 30-second question timer started. 2 divided by 30 is 0.0667.</a:t>
            </a:r>
            <a:endParaRPr lang="en-US" sz="1800" dirty="0">
              <a:ea typeface="Times New Roman" panose="02020603050405020304" pitchFamily="18"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tabLst>
                <a:tab pos="457200" algn="l"/>
              </a:tabLst>
            </a:pPr>
            <a:r>
              <a:rPr lang="en-US" sz="1800" b="1" dirty="0">
                <a:solidFill>
                  <a:srgbClr val="BC8C43"/>
                </a:solidFill>
                <a:effectLst/>
                <a:ea typeface="Times New Roman" panose="02020603050405020304" pitchFamily="18" charset="0"/>
                <a:cs typeface="Times New Roman" panose="02020603050405020304" pitchFamily="18" charset="0"/>
              </a:rPr>
              <a:t>Divide that value by 2. </a:t>
            </a:r>
            <a:r>
              <a:rPr lang="en-US" sz="1800" dirty="0">
                <a:effectLst/>
                <a:ea typeface="Times New Roman" panose="02020603050405020304" pitchFamily="18" charset="0"/>
                <a:cs typeface="Times New Roman" panose="02020603050405020304" pitchFamily="18" charset="0"/>
              </a:rPr>
              <a:t>For example, 0.0667 divided by 2 is 0.0333.</a:t>
            </a:r>
            <a:endParaRPr lang="en-US" sz="1800" dirty="0">
              <a:ea typeface="Times New Roman" panose="02020603050405020304" pitchFamily="18"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tabLst>
                <a:tab pos="457200" algn="l"/>
              </a:tabLst>
            </a:pPr>
            <a:r>
              <a:rPr lang="en-US" sz="1800" b="1" dirty="0">
                <a:solidFill>
                  <a:srgbClr val="BC8C43"/>
                </a:solidFill>
                <a:effectLst/>
                <a:ea typeface="Times New Roman" panose="02020603050405020304" pitchFamily="18" charset="0"/>
                <a:cs typeface="Times New Roman" panose="02020603050405020304" pitchFamily="18" charset="0"/>
              </a:rPr>
              <a:t>Subtract that value from 1. </a:t>
            </a:r>
            <a:r>
              <a:rPr lang="en-US" sz="1800" dirty="0">
                <a:effectLst/>
                <a:ea typeface="Times New Roman" panose="02020603050405020304" pitchFamily="18" charset="0"/>
                <a:cs typeface="Times New Roman" panose="02020603050405020304" pitchFamily="18" charset="0"/>
              </a:rPr>
              <a:t>For example, 1 minus 0.0333 is 0.9667.</a:t>
            </a:r>
            <a:endParaRPr lang="en-US" sz="1800" dirty="0">
              <a:ea typeface="Times New Roman" panose="02020603050405020304" pitchFamily="18"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tabLst>
                <a:tab pos="457200" algn="l"/>
              </a:tabLst>
            </a:pPr>
            <a:r>
              <a:rPr lang="en-US" sz="1800" b="1" dirty="0">
                <a:solidFill>
                  <a:srgbClr val="BC8C43"/>
                </a:solidFill>
                <a:effectLst/>
                <a:ea typeface="Times New Roman" panose="02020603050405020304" pitchFamily="18" charset="0"/>
                <a:cs typeface="Times New Roman" panose="02020603050405020304" pitchFamily="18" charset="0"/>
              </a:rPr>
              <a:t>Multiply points possible by that value. </a:t>
            </a:r>
            <a:r>
              <a:rPr lang="en-US" sz="1800" dirty="0">
                <a:effectLst/>
                <a:ea typeface="Times New Roman" panose="02020603050405020304" pitchFamily="18" charset="0"/>
                <a:cs typeface="Times New Roman" panose="02020603050405020304" pitchFamily="18" charset="0"/>
              </a:rPr>
              <a:t>For example, 1000 points possible multiplied by 0.9667 is 966.7.</a:t>
            </a:r>
            <a:endParaRPr lang="en-US" sz="1800" dirty="0">
              <a:ea typeface="Times New Roman" panose="02020603050405020304" pitchFamily="18"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tabLst>
                <a:tab pos="457200" algn="l"/>
              </a:tabLst>
            </a:pPr>
            <a:r>
              <a:rPr lang="en-US" sz="1800" b="1" dirty="0">
                <a:solidFill>
                  <a:srgbClr val="BC8C43"/>
                </a:solidFill>
                <a:effectLst/>
                <a:ea typeface="Times New Roman" panose="02020603050405020304" pitchFamily="18" charset="0"/>
                <a:cs typeface="Times New Roman" panose="02020603050405020304" pitchFamily="18" charset="0"/>
              </a:rPr>
              <a:t>Round to the nearest whole number. </a:t>
            </a:r>
            <a:r>
              <a:rPr lang="en-US" sz="1800" dirty="0">
                <a:effectLst/>
                <a:ea typeface="Times New Roman" panose="02020603050405020304" pitchFamily="18" charset="0"/>
                <a:cs typeface="Times New Roman" panose="02020603050405020304" pitchFamily="18" charset="0"/>
              </a:rPr>
              <a:t>For example, 966.7 is 967 points.</a:t>
            </a:r>
          </a:p>
          <a:p>
            <a:pPr indent="-228600" algn="l">
              <a:buFont typeface="Arial" panose="020B0604020202020204" pitchFamily="34" charset="0"/>
              <a:buChar char="•"/>
            </a:pPr>
            <a:endParaRPr lang="en-US" sz="2000" dirty="0">
              <a:solidFill>
                <a:schemeClr val="bg1"/>
              </a:solidFill>
            </a:endParaRPr>
          </a:p>
        </p:txBody>
      </p:sp>
      <p:sp>
        <p:nvSpPr>
          <p:cNvPr id="4" name="Speech Bubble: Oval 3">
            <a:extLst>
              <a:ext uri="{FF2B5EF4-FFF2-40B4-BE49-F238E27FC236}">
                <a16:creationId xmlns:a16="http://schemas.microsoft.com/office/drawing/2014/main" id="{2D548BE3-9150-4496-828F-E94EE0DBC435}"/>
              </a:ext>
            </a:extLst>
          </p:cNvPr>
          <p:cNvSpPr/>
          <p:nvPr/>
        </p:nvSpPr>
        <p:spPr>
          <a:xfrm>
            <a:off x="4762705" y="225182"/>
            <a:ext cx="2666588" cy="1957498"/>
          </a:xfrm>
          <a:prstGeom prst="wedgeEllipseCallout">
            <a:avLst>
              <a:gd name="adj1" fmla="val 28672"/>
              <a:gd name="adj2" fmla="val 7176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DBB8AA-58E2-4FC4-9267-059F4CBC71F1}"/>
              </a:ext>
            </a:extLst>
          </p:cNvPr>
          <p:cNvSpPr txBox="1"/>
          <p:nvPr/>
        </p:nvSpPr>
        <p:spPr>
          <a:xfrm>
            <a:off x="4762705" y="880765"/>
            <a:ext cx="3231253" cy="646331"/>
          </a:xfrm>
          <a:prstGeom prst="rect">
            <a:avLst/>
          </a:prstGeom>
          <a:noFill/>
        </p:spPr>
        <p:txBody>
          <a:bodyPr wrap="square" rtlCol="0">
            <a:spAutoFit/>
          </a:bodyPr>
          <a:lstStyle/>
          <a:p>
            <a:r>
              <a:rPr lang="en-US" sz="3600" b="1" dirty="0"/>
              <a:t>THE MATH</a:t>
            </a:r>
          </a:p>
        </p:txBody>
      </p:sp>
    </p:spTree>
    <p:extLst>
      <p:ext uri="{BB962C8B-B14F-4D97-AF65-F5344CB8AC3E}">
        <p14:creationId xmlns:p14="http://schemas.microsoft.com/office/powerpoint/2010/main" val="1764950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43590-A5A6-4D04-B74B-BCFEF5098C2C}"/>
              </a:ext>
            </a:extLst>
          </p:cNvPr>
          <p:cNvSpPr>
            <a:spLocks noGrp="1"/>
          </p:cNvSpPr>
          <p:nvPr>
            <p:ph type="title"/>
          </p:nvPr>
        </p:nvSpPr>
        <p:spPr>
          <a:xfrm>
            <a:off x="5455728" y="238647"/>
            <a:ext cx="5888754" cy="1975915"/>
          </a:xfrm>
          <a:noFill/>
          <a:ln>
            <a:noFill/>
          </a:ln>
        </p:spPr>
        <p:txBody>
          <a:bodyPr vert="horz" wrap="square" lIns="274320" tIns="182880" rIns="274320" bIns="182880" rtlCol="0" anchor="ctr" anchorCtr="1">
            <a:normAutofit/>
          </a:bodyPr>
          <a:lstStyle/>
          <a:p>
            <a:pPr algn="l"/>
            <a:r>
              <a:rPr lang="en-US" sz="4800" kern="1200" cap="all" spc="200" baseline="0" dirty="0">
                <a:solidFill>
                  <a:schemeClr val="tx1"/>
                </a:solidFill>
                <a:latin typeface="+mj-lt"/>
                <a:ea typeface="+mj-ea"/>
                <a:cs typeface="+mj-cs"/>
              </a:rPr>
              <a:t>Prizes</a:t>
            </a: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DD70465-382F-47B7-9886-31B47F5BDA52}"/>
              </a:ext>
            </a:extLst>
          </p:cNvPr>
          <p:cNvSpPr txBox="1"/>
          <p:nvPr/>
        </p:nvSpPr>
        <p:spPr>
          <a:xfrm>
            <a:off x="4846881" y="1638066"/>
            <a:ext cx="7214223"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Grand prizes will be awarded to the top finishers at the end of the game. Smaller prizes will be awarded to the scoreboard’s top leader following a random selection of questions throughout the game.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Be sure you use a </a:t>
            </a:r>
            <a:r>
              <a:rPr lang="en-US" sz="2800" dirty="0" err="1"/>
              <a:t>kahoot</a:t>
            </a:r>
            <a:r>
              <a:rPr lang="en-US" sz="2800" dirty="0"/>
              <a:t> nickname that will allow us to get in touch with you after the call in case you win a prize! </a:t>
            </a:r>
          </a:p>
        </p:txBody>
      </p:sp>
    </p:spTree>
    <p:extLst>
      <p:ext uri="{BB962C8B-B14F-4D97-AF65-F5344CB8AC3E}">
        <p14:creationId xmlns:p14="http://schemas.microsoft.com/office/powerpoint/2010/main" val="187602424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3.xml><?xml version="1.0" encoding="utf-8"?>
<ds:datastoreItem xmlns:ds="http://schemas.openxmlformats.org/officeDocument/2006/customXml" ds:itemID="{48775A23-75CA-4614-9647-C9B2CE742CA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2682</TotalTime>
  <Words>490</Words>
  <Application>Microsoft Office PowerPoint</Application>
  <PresentationFormat>Widescreen</PresentationFormat>
  <Paragraphs>32</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Gill Sans MT</vt:lpstr>
      <vt:lpstr>Parcel</vt:lpstr>
      <vt:lpstr> Hutton’s Quest:  Rock, paper, Trivia </vt:lpstr>
      <vt:lpstr>Join us on Zoom!</vt:lpstr>
      <vt:lpstr>Play on kahoot!</vt:lpstr>
      <vt:lpstr>Kahoot scoring</vt:lpstr>
      <vt:lpstr>Prizes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Hutton’s Quest:  Rock, paper, Trivia</dc:title>
  <dc:creator>Meredith Faber</dc:creator>
  <cp:lastModifiedBy>Theresa Curry</cp:lastModifiedBy>
  <cp:revision>1</cp:revision>
  <dcterms:created xsi:type="dcterms:W3CDTF">2020-09-21T00:03:54Z</dcterms:created>
  <dcterms:modified xsi:type="dcterms:W3CDTF">2020-09-29T19:50:26Z</dcterms:modified>
</cp:coreProperties>
</file>