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9144000" cy="6858000" type="screen4x3"/>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8" d="100"/>
          <a:sy n="88" d="100"/>
        </p:scale>
        <p:origin x="126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FFE4FD-1EBF-4DEF-BEC4-2569BE09E16D}" type="datetimeFigureOut">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332819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FE4FD-1EBF-4DEF-BEC4-2569BE09E16D}" type="datetimeFigureOut">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83459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FE4FD-1EBF-4DEF-BEC4-2569BE09E16D}" type="datetimeFigureOut">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174751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FE4FD-1EBF-4DEF-BEC4-2569BE09E16D}" type="datetimeFigureOut">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341236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FFE4FD-1EBF-4DEF-BEC4-2569BE09E16D}" type="datetimeFigureOut">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133997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FFE4FD-1EBF-4DEF-BEC4-2569BE09E16D}" type="datetimeFigureOut">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142090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FFE4FD-1EBF-4DEF-BEC4-2569BE09E16D}" type="datetimeFigureOut">
              <a:rPr lang="en-US" smtClean="0"/>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207979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FFE4FD-1EBF-4DEF-BEC4-2569BE09E16D}" type="datetimeFigureOut">
              <a:rPr lang="en-US" smtClean="0"/>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111783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FE4FD-1EBF-4DEF-BEC4-2569BE09E16D}" type="datetimeFigureOut">
              <a:rPr lang="en-US" smtClean="0"/>
              <a:t>7/5/2018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128910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FFE4FD-1EBF-4DEF-BEC4-2569BE09E16D}" type="datetimeFigureOut">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42235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FFE4FD-1EBF-4DEF-BEC4-2569BE09E16D}" type="datetimeFigureOut">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4192-E399-4C78-809E-0B27B6CAAD54}" type="slidenum">
              <a:rPr lang="en-US" smtClean="0"/>
              <a:t>‹#›</a:t>
            </a:fld>
            <a:endParaRPr lang="en-US"/>
          </a:p>
        </p:txBody>
      </p:sp>
    </p:spTree>
    <p:extLst>
      <p:ext uri="{BB962C8B-B14F-4D97-AF65-F5344CB8AC3E}">
        <p14:creationId xmlns:p14="http://schemas.microsoft.com/office/powerpoint/2010/main" val="328700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FE4FD-1EBF-4DEF-BEC4-2569BE09E16D}" type="datetimeFigureOut">
              <a:rPr lang="en-US" smtClean="0"/>
              <a:t>7/5/2018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74192-E399-4C78-809E-0B27B6CAAD54}" type="slidenum">
              <a:rPr lang="en-US" smtClean="0"/>
              <a:t>‹#›</a:t>
            </a:fld>
            <a:endParaRPr lang="en-US"/>
          </a:p>
        </p:txBody>
      </p:sp>
    </p:spTree>
    <p:extLst>
      <p:ext uri="{BB962C8B-B14F-4D97-AF65-F5344CB8AC3E}">
        <p14:creationId xmlns:p14="http://schemas.microsoft.com/office/powerpoint/2010/main" val="3686972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amp;A_Logo_300px">
            <a:extLst>
              <a:ext uri="{FF2B5EF4-FFF2-40B4-BE49-F238E27FC236}">
                <a16:creationId xmlns:a16="http://schemas.microsoft.com/office/drawing/2014/main" id="{2C6F1A7D-4775-4A54-952F-5FD394F32BB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699" t="32594" r="-680" b="501"/>
          <a:stretch/>
        </p:blipFill>
        <p:spPr bwMode="auto">
          <a:xfrm>
            <a:off x="1403899" y="287369"/>
            <a:ext cx="161000" cy="624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R&amp;A_Logo_300px">
            <a:extLst>
              <a:ext uri="{FF2B5EF4-FFF2-40B4-BE49-F238E27FC236}">
                <a16:creationId xmlns:a16="http://schemas.microsoft.com/office/drawing/2014/main" id="{0368EDCE-2712-482D-A522-A86F55BA33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17334" b="57901"/>
          <a:stretch>
            <a:fillRect/>
          </a:stretch>
        </p:blipFill>
        <p:spPr bwMode="auto">
          <a:xfrm>
            <a:off x="939800" y="290070"/>
            <a:ext cx="586859" cy="3812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16E1695B-49D9-4875-904B-107F385F8712}"/>
              </a:ext>
            </a:extLst>
          </p:cNvPr>
          <p:cNvSpPr txBox="1"/>
          <p:nvPr/>
        </p:nvSpPr>
        <p:spPr>
          <a:xfrm>
            <a:off x="1643116" y="856789"/>
            <a:ext cx="5393870" cy="276999"/>
          </a:xfrm>
          <a:prstGeom prst="rect">
            <a:avLst/>
          </a:prstGeom>
          <a:noFill/>
        </p:spPr>
        <p:txBody>
          <a:bodyPr wrap="square" rtlCol="0">
            <a:spAutoFit/>
          </a:bodyPr>
          <a:lstStyle/>
          <a:p>
            <a:pPr algn="just"/>
            <a:r>
              <a:rPr lang="en-US" sz="1200" b="1" dirty="0"/>
              <a:t>Focuses on effective business decision making in Unconventional Reservoirs</a:t>
            </a:r>
          </a:p>
        </p:txBody>
      </p:sp>
      <p:sp>
        <p:nvSpPr>
          <p:cNvPr id="18" name="TextBox 17">
            <a:extLst>
              <a:ext uri="{FF2B5EF4-FFF2-40B4-BE49-F238E27FC236}">
                <a16:creationId xmlns:a16="http://schemas.microsoft.com/office/drawing/2014/main" id="{209C5444-8C1F-47DE-AD9A-B043489DA548}"/>
              </a:ext>
            </a:extLst>
          </p:cNvPr>
          <p:cNvSpPr txBox="1"/>
          <p:nvPr/>
        </p:nvSpPr>
        <p:spPr>
          <a:xfrm>
            <a:off x="1643116" y="1774184"/>
            <a:ext cx="5105039" cy="646331"/>
          </a:xfrm>
          <a:prstGeom prst="rect">
            <a:avLst/>
          </a:prstGeom>
          <a:noFill/>
        </p:spPr>
        <p:txBody>
          <a:bodyPr wrap="square" rtlCol="0">
            <a:spAutoFit/>
          </a:bodyPr>
          <a:lstStyle/>
          <a:p>
            <a:r>
              <a:rPr lang="en-US" b="1" dirty="0"/>
              <a:t>Quantification of Geologic Risk</a:t>
            </a:r>
          </a:p>
          <a:p>
            <a:r>
              <a:rPr lang="en-US" b="1" dirty="0"/>
              <a:t>Singapore, October 1-3, 2018</a:t>
            </a:r>
          </a:p>
        </p:txBody>
      </p:sp>
      <p:sp>
        <p:nvSpPr>
          <p:cNvPr id="19" name="TextBox 18">
            <a:extLst>
              <a:ext uri="{FF2B5EF4-FFF2-40B4-BE49-F238E27FC236}">
                <a16:creationId xmlns:a16="http://schemas.microsoft.com/office/drawing/2014/main" id="{F9FC0561-1D5B-44AF-A89E-E019CC9A1421}"/>
              </a:ext>
            </a:extLst>
          </p:cNvPr>
          <p:cNvSpPr txBox="1"/>
          <p:nvPr/>
        </p:nvSpPr>
        <p:spPr>
          <a:xfrm>
            <a:off x="1643116" y="2350665"/>
            <a:ext cx="5393870" cy="461665"/>
          </a:xfrm>
          <a:prstGeom prst="rect">
            <a:avLst/>
          </a:prstGeom>
          <a:noFill/>
        </p:spPr>
        <p:txBody>
          <a:bodyPr wrap="square" rtlCol="0">
            <a:spAutoFit/>
          </a:bodyPr>
          <a:lstStyle/>
          <a:p>
            <a:pPr algn="just"/>
            <a:r>
              <a:rPr lang="en-US" sz="1200" b="1" dirty="0"/>
              <a:t>Focuses on estimation under uncertainty, EUR assessment given success, and chance of success for prospects</a:t>
            </a:r>
          </a:p>
        </p:txBody>
      </p:sp>
      <p:sp>
        <p:nvSpPr>
          <p:cNvPr id="20" name="TextBox 19">
            <a:extLst>
              <a:ext uri="{FF2B5EF4-FFF2-40B4-BE49-F238E27FC236}">
                <a16:creationId xmlns:a16="http://schemas.microsoft.com/office/drawing/2014/main" id="{69FAC6FD-A008-4AE6-99B4-06859A20ED37}"/>
              </a:ext>
            </a:extLst>
          </p:cNvPr>
          <p:cNvSpPr txBox="1"/>
          <p:nvPr/>
        </p:nvSpPr>
        <p:spPr>
          <a:xfrm>
            <a:off x="1643116" y="2819453"/>
            <a:ext cx="2015670" cy="276999"/>
          </a:xfrm>
          <a:prstGeom prst="rect">
            <a:avLst/>
          </a:prstGeom>
          <a:noFill/>
        </p:spPr>
        <p:txBody>
          <a:bodyPr wrap="square" rtlCol="0">
            <a:spAutoFit/>
          </a:bodyPr>
          <a:lstStyle/>
          <a:p>
            <a:pPr algn="just"/>
            <a:r>
              <a:rPr lang="en-US" sz="1200" b="1" i="1" dirty="0"/>
              <a:t>Link to QGR course flyer</a:t>
            </a:r>
          </a:p>
        </p:txBody>
      </p:sp>
      <p:sp>
        <p:nvSpPr>
          <p:cNvPr id="21" name="TextBox 20">
            <a:extLst>
              <a:ext uri="{FF2B5EF4-FFF2-40B4-BE49-F238E27FC236}">
                <a16:creationId xmlns:a16="http://schemas.microsoft.com/office/drawing/2014/main" id="{7A4356B9-B12F-421C-BBEC-EB80E0AA27E2}"/>
              </a:ext>
            </a:extLst>
          </p:cNvPr>
          <p:cNvSpPr txBox="1"/>
          <p:nvPr/>
        </p:nvSpPr>
        <p:spPr>
          <a:xfrm>
            <a:off x="1643116" y="287369"/>
            <a:ext cx="5292270" cy="646331"/>
          </a:xfrm>
          <a:prstGeom prst="rect">
            <a:avLst/>
          </a:prstGeom>
          <a:noFill/>
        </p:spPr>
        <p:txBody>
          <a:bodyPr wrap="square" rtlCol="0">
            <a:spAutoFit/>
          </a:bodyPr>
          <a:lstStyle/>
          <a:p>
            <a:r>
              <a:rPr lang="en-US" b="1" dirty="0"/>
              <a:t>Unconventional Resource Assessment &amp; Valuation</a:t>
            </a:r>
          </a:p>
          <a:p>
            <a:r>
              <a:rPr lang="en-US" b="1" dirty="0"/>
              <a:t>Jakarta, September 24-28, 2018</a:t>
            </a:r>
          </a:p>
        </p:txBody>
      </p:sp>
      <p:sp>
        <p:nvSpPr>
          <p:cNvPr id="22" name="TextBox 21">
            <a:extLst>
              <a:ext uri="{FF2B5EF4-FFF2-40B4-BE49-F238E27FC236}">
                <a16:creationId xmlns:a16="http://schemas.microsoft.com/office/drawing/2014/main" id="{2B1AF4FB-57F0-4C2A-84B6-07F7EFE174E9}"/>
              </a:ext>
            </a:extLst>
          </p:cNvPr>
          <p:cNvSpPr txBox="1"/>
          <p:nvPr/>
        </p:nvSpPr>
        <p:spPr>
          <a:xfrm>
            <a:off x="1643116" y="1099832"/>
            <a:ext cx="2142670" cy="276999"/>
          </a:xfrm>
          <a:prstGeom prst="rect">
            <a:avLst/>
          </a:prstGeom>
          <a:noFill/>
        </p:spPr>
        <p:txBody>
          <a:bodyPr wrap="square" rtlCol="0">
            <a:spAutoFit/>
          </a:bodyPr>
          <a:lstStyle/>
          <a:p>
            <a:pPr algn="just"/>
            <a:r>
              <a:rPr lang="en-US" sz="1200" b="1" i="1" dirty="0"/>
              <a:t>Link to URAV course flyer</a:t>
            </a:r>
          </a:p>
        </p:txBody>
      </p:sp>
      <p:sp>
        <p:nvSpPr>
          <p:cNvPr id="23" name="TextBox 22">
            <a:extLst>
              <a:ext uri="{FF2B5EF4-FFF2-40B4-BE49-F238E27FC236}">
                <a16:creationId xmlns:a16="http://schemas.microsoft.com/office/drawing/2014/main" id="{20967E2F-2978-42AB-BDA5-10A7A3CA99B8}"/>
              </a:ext>
            </a:extLst>
          </p:cNvPr>
          <p:cNvSpPr txBox="1"/>
          <p:nvPr/>
        </p:nvSpPr>
        <p:spPr>
          <a:xfrm>
            <a:off x="1643116" y="4111950"/>
            <a:ext cx="5393870" cy="461665"/>
          </a:xfrm>
          <a:prstGeom prst="rect">
            <a:avLst/>
          </a:prstGeom>
          <a:noFill/>
        </p:spPr>
        <p:txBody>
          <a:bodyPr wrap="square" rtlCol="0">
            <a:spAutoFit/>
          </a:bodyPr>
          <a:lstStyle/>
          <a:p>
            <a:pPr algn="just"/>
            <a:r>
              <a:rPr lang="en-US" sz="1200" b="1" dirty="0"/>
              <a:t>Covers all phases of exploration decision-making with a strong practical orientation and abundant use of realistic exercises </a:t>
            </a:r>
          </a:p>
        </p:txBody>
      </p:sp>
      <p:sp>
        <p:nvSpPr>
          <p:cNvPr id="24" name="TextBox 23">
            <a:extLst>
              <a:ext uri="{FF2B5EF4-FFF2-40B4-BE49-F238E27FC236}">
                <a16:creationId xmlns:a16="http://schemas.microsoft.com/office/drawing/2014/main" id="{EE39B935-A8E9-4E04-90C9-B3D90FB75DCC}"/>
              </a:ext>
            </a:extLst>
          </p:cNvPr>
          <p:cNvSpPr txBox="1"/>
          <p:nvPr/>
        </p:nvSpPr>
        <p:spPr>
          <a:xfrm>
            <a:off x="1643116" y="4573615"/>
            <a:ext cx="2510970" cy="276999"/>
          </a:xfrm>
          <a:prstGeom prst="rect">
            <a:avLst/>
          </a:prstGeom>
          <a:noFill/>
        </p:spPr>
        <p:txBody>
          <a:bodyPr wrap="square" rtlCol="0">
            <a:spAutoFit/>
          </a:bodyPr>
          <a:lstStyle/>
          <a:p>
            <a:pPr algn="just"/>
            <a:r>
              <a:rPr lang="en-US" sz="1200" b="1" i="1" dirty="0"/>
              <a:t>Link to Risk Analysis course flyer</a:t>
            </a:r>
          </a:p>
        </p:txBody>
      </p:sp>
      <p:sp>
        <p:nvSpPr>
          <p:cNvPr id="25" name="TextBox 24">
            <a:extLst>
              <a:ext uri="{FF2B5EF4-FFF2-40B4-BE49-F238E27FC236}">
                <a16:creationId xmlns:a16="http://schemas.microsoft.com/office/drawing/2014/main" id="{7B9D69F7-5928-4E68-972A-63F323FA0772}"/>
              </a:ext>
            </a:extLst>
          </p:cNvPr>
          <p:cNvSpPr txBox="1"/>
          <p:nvPr/>
        </p:nvSpPr>
        <p:spPr>
          <a:xfrm>
            <a:off x="1643116" y="3557952"/>
            <a:ext cx="5914570" cy="646331"/>
          </a:xfrm>
          <a:prstGeom prst="rect">
            <a:avLst/>
          </a:prstGeom>
          <a:noFill/>
        </p:spPr>
        <p:txBody>
          <a:bodyPr wrap="square" rtlCol="0">
            <a:spAutoFit/>
          </a:bodyPr>
          <a:lstStyle/>
          <a:p>
            <a:r>
              <a:rPr lang="en-US" b="1" dirty="0"/>
              <a:t>Risk Analysis, Prospect Evaluation &amp; Exploration Economics</a:t>
            </a:r>
          </a:p>
          <a:p>
            <a:r>
              <a:rPr lang="en-US" b="1" dirty="0"/>
              <a:t>Jakarta, October 22-26, 2018</a:t>
            </a:r>
          </a:p>
        </p:txBody>
      </p:sp>
    </p:spTree>
    <p:extLst>
      <p:ext uri="{BB962C8B-B14F-4D97-AF65-F5344CB8AC3E}">
        <p14:creationId xmlns:p14="http://schemas.microsoft.com/office/powerpoint/2010/main" val="377260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CE478C2-8F21-4D13-962F-31AF9AA9A753}"/>
              </a:ext>
            </a:extLst>
          </p:cNvPr>
          <p:cNvSpPr txBox="1"/>
          <p:nvPr/>
        </p:nvSpPr>
        <p:spPr>
          <a:xfrm>
            <a:off x="1692730" y="818689"/>
            <a:ext cx="6060620" cy="1200329"/>
          </a:xfrm>
          <a:prstGeom prst="rect">
            <a:avLst/>
          </a:prstGeom>
          <a:noFill/>
        </p:spPr>
        <p:txBody>
          <a:bodyPr wrap="square" rtlCol="0">
            <a:spAutoFit/>
          </a:bodyPr>
          <a:lstStyle/>
          <a:p>
            <a:pPr algn="just"/>
            <a:r>
              <a:rPr lang="en-US" sz="1200" b="1" dirty="0"/>
              <a:t>This course is focused on effective business decision making in Unconventional Reservoirs.  In a realm where we are constantly dealing with limited data, it is critical that we develop the necessary skill sets required to deal with these so called statistical plays. The course covers the assessment and valuation methods required for the characterization of resource plays.  The premise for this course is that sound estimation of key engineering, geotechnical, and economic parameters is essential for maximizing profitability. </a:t>
            </a:r>
          </a:p>
        </p:txBody>
      </p:sp>
      <p:pic>
        <p:nvPicPr>
          <p:cNvPr id="6" name="Picture 5" descr="R&amp;A_Logo_300px">
            <a:extLst>
              <a:ext uri="{FF2B5EF4-FFF2-40B4-BE49-F238E27FC236}">
                <a16:creationId xmlns:a16="http://schemas.microsoft.com/office/drawing/2014/main" id="{2C6F1A7D-4775-4A54-952F-5FD394F32BB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699" t="32594" r="-680" b="501"/>
          <a:stretch/>
        </p:blipFill>
        <p:spPr bwMode="auto">
          <a:xfrm>
            <a:off x="1403899" y="287369"/>
            <a:ext cx="161000" cy="624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33FDE7B-27CF-4B78-A639-E37B257A7DAD}"/>
              </a:ext>
            </a:extLst>
          </p:cNvPr>
          <p:cNvSpPr txBox="1"/>
          <p:nvPr/>
        </p:nvSpPr>
        <p:spPr>
          <a:xfrm>
            <a:off x="1692730" y="2425309"/>
            <a:ext cx="5105039" cy="646331"/>
          </a:xfrm>
          <a:prstGeom prst="rect">
            <a:avLst/>
          </a:prstGeom>
          <a:noFill/>
        </p:spPr>
        <p:txBody>
          <a:bodyPr wrap="square" rtlCol="0">
            <a:spAutoFit/>
          </a:bodyPr>
          <a:lstStyle/>
          <a:p>
            <a:r>
              <a:rPr lang="en-US" b="1" dirty="0"/>
              <a:t>Quantification of Geologic Risk</a:t>
            </a:r>
          </a:p>
          <a:p>
            <a:r>
              <a:rPr lang="en-US" b="1" dirty="0"/>
              <a:t>Singapore, October 1-3, 2018</a:t>
            </a:r>
          </a:p>
        </p:txBody>
      </p:sp>
      <p:sp>
        <p:nvSpPr>
          <p:cNvPr id="9" name="TextBox 8">
            <a:extLst>
              <a:ext uri="{FF2B5EF4-FFF2-40B4-BE49-F238E27FC236}">
                <a16:creationId xmlns:a16="http://schemas.microsoft.com/office/drawing/2014/main" id="{8C815A15-7958-4658-B1A6-6F7E224DBF0F}"/>
              </a:ext>
            </a:extLst>
          </p:cNvPr>
          <p:cNvSpPr txBox="1"/>
          <p:nvPr/>
        </p:nvSpPr>
        <p:spPr>
          <a:xfrm>
            <a:off x="1692730" y="3001790"/>
            <a:ext cx="6060620" cy="1015663"/>
          </a:xfrm>
          <a:prstGeom prst="rect">
            <a:avLst/>
          </a:prstGeom>
          <a:noFill/>
        </p:spPr>
        <p:txBody>
          <a:bodyPr wrap="square" rtlCol="0">
            <a:spAutoFit/>
          </a:bodyPr>
          <a:lstStyle/>
          <a:p>
            <a:pPr algn="just"/>
            <a:r>
              <a:rPr lang="en-US" sz="1200" b="1" dirty="0"/>
              <a:t>This course focuses on the concepts and principles of statistics as it applies to the petroleum system, estimation under uncertainty, EUR assessment given success, and chance of success for prospects. A team exercise to map a prospect is used to reinforce the course learnings.  Also covered are topics on value of information, new plays, portfolio management and performance tracking.</a:t>
            </a:r>
          </a:p>
        </p:txBody>
      </p:sp>
      <p:sp>
        <p:nvSpPr>
          <p:cNvPr id="10" name="TextBox 9">
            <a:extLst>
              <a:ext uri="{FF2B5EF4-FFF2-40B4-BE49-F238E27FC236}">
                <a16:creationId xmlns:a16="http://schemas.microsoft.com/office/drawing/2014/main" id="{570F4D5A-4ED6-4275-B4D5-520821FDC5F8}"/>
              </a:ext>
            </a:extLst>
          </p:cNvPr>
          <p:cNvSpPr txBox="1"/>
          <p:nvPr/>
        </p:nvSpPr>
        <p:spPr>
          <a:xfrm>
            <a:off x="1692730" y="3962400"/>
            <a:ext cx="2015670" cy="276999"/>
          </a:xfrm>
          <a:prstGeom prst="rect">
            <a:avLst/>
          </a:prstGeom>
          <a:noFill/>
        </p:spPr>
        <p:txBody>
          <a:bodyPr wrap="square" rtlCol="0">
            <a:spAutoFit/>
          </a:bodyPr>
          <a:lstStyle/>
          <a:p>
            <a:pPr algn="just"/>
            <a:r>
              <a:rPr lang="en-US" sz="1200" b="1" i="1" dirty="0"/>
              <a:t>Link to QGR course flyer</a:t>
            </a:r>
          </a:p>
        </p:txBody>
      </p:sp>
      <p:pic>
        <p:nvPicPr>
          <p:cNvPr id="7" name="Picture 6" descr="R&amp;A_Logo_300px">
            <a:extLst>
              <a:ext uri="{FF2B5EF4-FFF2-40B4-BE49-F238E27FC236}">
                <a16:creationId xmlns:a16="http://schemas.microsoft.com/office/drawing/2014/main" id="{0368EDCE-2712-482D-A522-A86F55BA33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17334" b="57901"/>
          <a:stretch>
            <a:fillRect/>
          </a:stretch>
        </p:blipFill>
        <p:spPr bwMode="auto">
          <a:xfrm>
            <a:off x="939800" y="290070"/>
            <a:ext cx="586859" cy="3812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DBE1CA20-E9AF-4377-827C-18C31F0C5558}"/>
              </a:ext>
            </a:extLst>
          </p:cNvPr>
          <p:cNvSpPr txBox="1"/>
          <p:nvPr/>
        </p:nvSpPr>
        <p:spPr>
          <a:xfrm>
            <a:off x="1692730" y="249269"/>
            <a:ext cx="5292270" cy="646331"/>
          </a:xfrm>
          <a:prstGeom prst="rect">
            <a:avLst/>
          </a:prstGeom>
          <a:noFill/>
        </p:spPr>
        <p:txBody>
          <a:bodyPr wrap="square" rtlCol="0">
            <a:spAutoFit/>
          </a:bodyPr>
          <a:lstStyle/>
          <a:p>
            <a:r>
              <a:rPr lang="en-US" b="1" dirty="0"/>
              <a:t>Unconventional Resource Assessment and Valuation</a:t>
            </a:r>
          </a:p>
          <a:p>
            <a:r>
              <a:rPr lang="en-US" b="1" dirty="0"/>
              <a:t>Jakarta, September 24-28, 2018</a:t>
            </a:r>
          </a:p>
        </p:txBody>
      </p:sp>
      <p:sp>
        <p:nvSpPr>
          <p:cNvPr id="12" name="TextBox 11">
            <a:extLst>
              <a:ext uri="{FF2B5EF4-FFF2-40B4-BE49-F238E27FC236}">
                <a16:creationId xmlns:a16="http://schemas.microsoft.com/office/drawing/2014/main" id="{B1D723AD-89BB-4D8B-A2CF-12546AE07CDC}"/>
              </a:ext>
            </a:extLst>
          </p:cNvPr>
          <p:cNvSpPr txBox="1"/>
          <p:nvPr/>
        </p:nvSpPr>
        <p:spPr>
          <a:xfrm>
            <a:off x="1692730" y="1960133"/>
            <a:ext cx="2142670" cy="276999"/>
          </a:xfrm>
          <a:prstGeom prst="rect">
            <a:avLst/>
          </a:prstGeom>
          <a:noFill/>
        </p:spPr>
        <p:txBody>
          <a:bodyPr wrap="square" rtlCol="0">
            <a:spAutoFit/>
          </a:bodyPr>
          <a:lstStyle/>
          <a:p>
            <a:pPr algn="just"/>
            <a:r>
              <a:rPr lang="en-US" sz="1200" b="1" i="1" dirty="0"/>
              <a:t>Link to URAV course flyer</a:t>
            </a:r>
          </a:p>
        </p:txBody>
      </p:sp>
      <p:sp>
        <p:nvSpPr>
          <p:cNvPr id="14" name="TextBox 13">
            <a:extLst>
              <a:ext uri="{FF2B5EF4-FFF2-40B4-BE49-F238E27FC236}">
                <a16:creationId xmlns:a16="http://schemas.microsoft.com/office/drawing/2014/main" id="{600B1546-0D45-4ABF-A200-D0D81D3A1FDE}"/>
              </a:ext>
            </a:extLst>
          </p:cNvPr>
          <p:cNvSpPr txBox="1"/>
          <p:nvPr/>
        </p:nvSpPr>
        <p:spPr>
          <a:xfrm>
            <a:off x="1692730" y="4427959"/>
            <a:ext cx="5914570" cy="646331"/>
          </a:xfrm>
          <a:prstGeom prst="rect">
            <a:avLst/>
          </a:prstGeom>
          <a:noFill/>
        </p:spPr>
        <p:txBody>
          <a:bodyPr wrap="square" rtlCol="0">
            <a:spAutoFit/>
          </a:bodyPr>
          <a:lstStyle/>
          <a:p>
            <a:r>
              <a:rPr lang="en-US" b="1" dirty="0"/>
              <a:t>Risk Analysis, Prospect Evaluation &amp; Exploration Economics</a:t>
            </a:r>
          </a:p>
          <a:p>
            <a:r>
              <a:rPr lang="en-US" b="1" dirty="0"/>
              <a:t>Jakarta, October 22-26, 2018</a:t>
            </a:r>
          </a:p>
        </p:txBody>
      </p:sp>
      <p:sp>
        <p:nvSpPr>
          <p:cNvPr id="15" name="TextBox 14">
            <a:extLst>
              <a:ext uri="{FF2B5EF4-FFF2-40B4-BE49-F238E27FC236}">
                <a16:creationId xmlns:a16="http://schemas.microsoft.com/office/drawing/2014/main" id="{65684E68-64FA-45BA-8ECB-D26926385E72}"/>
              </a:ext>
            </a:extLst>
          </p:cNvPr>
          <p:cNvSpPr txBox="1"/>
          <p:nvPr/>
        </p:nvSpPr>
        <p:spPr>
          <a:xfrm>
            <a:off x="1692730" y="5004440"/>
            <a:ext cx="6060620" cy="1384995"/>
          </a:xfrm>
          <a:prstGeom prst="rect">
            <a:avLst/>
          </a:prstGeom>
          <a:noFill/>
        </p:spPr>
        <p:txBody>
          <a:bodyPr wrap="square" rtlCol="0">
            <a:spAutoFit/>
          </a:bodyPr>
          <a:lstStyle/>
          <a:p>
            <a:pPr algn="just"/>
            <a:r>
              <a:rPr lang="en-US" sz="1200" b="1" dirty="0"/>
              <a:t>Our flagship course covers all phases of exploration decision-making.  With a strong practical orientation and abundant use of realistic exercises, we illustrate the applications and mechanics of the various concepts and analytical procedures involved in the evaluation and investment analysis of exploration prospects.  The course follows the characteristic chain of considerations that attends most exploration projects, including both theory and application, and integrates the geotechnical, leasing, economics, and management aspects of such ventures.  Team exercises reinforce he key concepts learned in the course.  </a:t>
            </a:r>
          </a:p>
        </p:txBody>
      </p:sp>
      <p:sp>
        <p:nvSpPr>
          <p:cNvPr id="16" name="TextBox 15">
            <a:extLst>
              <a:ext uri="{FF2B5EF4-FFF2-40B4-BE49-F238E27FC236}">
                <a16:creationId xmlns:a16="http://schemas.microsoft.com/office/drawing/2014/main" id="{A1E2741D-A9AA-4164-AD8F-05CBC34BC873}"/>
              </a:ext>
            </a:extLst>
          </p:cNvPr>
          <p:cNvSpPr txBox="1"/>
          <p:nvPr/>
        </p:nvSpPr>
        <p:spPr>
          <a:xfrm>
            <a:off x="1692730" y="6288900"/>
            <a:ext cx="2510970" cy="276999"/>
          </a:xfrm>
          <a:prstGeom prst="rect">
            <a:avLst/>
          </a:prstGeom>
          <a:noFill/>
        </p:spPr>
        <p:txBody>
          <a:bodyPr wrap="square" rtlCol="0">
            <a:spAutoFit/>
          </a:bodyPr>
          <a:lstStyle/>
          <a:p>
            <a:pPr algn="just"/>
            <a:r>
              <a:rPr lang="en-US" sz="1200" b="1" i="1" dirty="0"/>
              <a:t>Link to Risk Analysis course flyer</a:t>
            </a:r>
          </a:p>
        </p:txBody>
      </p:sp>
    </p:spTree>
    <p:extLst>
      <p:ext uri="{BB962C8B-B14F-4D97-AF65-F5344CB8AC3E}">
        <p14:creationId xmlns:p14="http://schemas.microsoft.com/office/powerpoint/2010/main" val="35386879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390</Words>
  <Application>Microsoft Office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Schneider</dc:creator>
  <cp:lastModifiedBy>Mark Schneider</cp:lastModifiedBy>
  <cp:revision>12</cp:revision>
  <cp:lastPrinted>2018-07-05T06:12:02Z</cp:lastPrinted>
  <dcterms:created xsi:type="dcterms:W3CDTF">2018-07-05T02:09:45Z</dcterms:created>
  <dcterms:modified xsi:type="dcterms:W3CDTF">2018-07-05T08:59:46Z</dcterms:modified>
</cp:coreProperties>
</file>