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14"/>
  </p:notesMasterIdLst>
  <p:sldIdLst>
    <p:sldId id="256" r:id="rId6"/>
    <p:sldId id="269" r:id="rId7"/>
    <p:sldId id="263" r:id="rId8"/>
    <p:sldId id="264" r:id="rId9"/>
    <p:sldId id="268" r:id="rId10"/>
    <p:sldId id="257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83E"/>
    <a:srgbClr val="50912D"/>
    <a:srgbClr val="E47823"/>
    <a:srgbClr val="003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2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CARTER.CWOPA\Documents\Environmental%20Geosciences-DEG\2014\EG_topics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20682853057"/>
          <c:y val="0.13067607620476"/>
          <c:w val="0.745477235491701"/>
          <c:h val="0.416152668416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Sheet1!$B$2:$B$8</c:f>
              <c:strCache>
                <c:ptCount val="7"/>
                <c:pt idx="0">
                  <c:v>CO2 sequestration</c:v>
                </c:pt>
                <c:pt idx="1">
                  <c:v>groundwater</c:v>
                </c:pt>
                <c:pt idx="2">
                  <c:v>shale gas</c:v>
                </c:pt>
                <c:pt idx="3">
                  <c:v>remote sensing/geophysics</c:v>
                </c:pt>
                <c:pt idx="4">
                  <c:v>land use/environmental implications</c:v>
                </c:pt>
                <c:pt idx="5">
                  <c:v>paleoclimatology</c:v>
                </c:pt>
                <c:pt idx="6">
                  <c:v>rejected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3.0</c:v>
                </c:pt>
                <c:pt idx="1">
                  <c:v>1.0</c:v>
                </c:pt>
                <c:pt idx="2">
                  <c:v>1.0</c:v>
                </c:pt>
                <c:pt idx="3">
                  <c:v>4.0</c:v>
                </c:pt>
                <c:pt idx="4">
                  <c:v>1.0</c:v>
                </c:pt>
                <c:pt idx="6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Sheet1!$B$2:$B$8</c:f>
              <c:strCache>
                <c:ptCount val="7"/>
                <c:pt idx="0">
                  <c:v>CO2 sequestration</c:v>
                </c:pt>
                <c:pt idx="1">
                  <c:v>groundwater</c:v>
                </c:pt>
                <c:pt idx="2">
                  <c:v>shale gas</c:v>
                </c:pt>
                <c:pt idx="3">
                  <c:v>remote sensing/geophysics</c:v>
                </c:pt>
                <c:pt idx="4">
                  <c:v>land use/environmental implications</c:v>
                </c:pt>
                <c:pt idx="5">
                  <c:v>paleoclimatology</c:v>
                </c:pt>
                <c:pt idx="6">
                  <c:v>rejected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5.0</c:v>
                </c:pt>
                <c:pt idx="1">
                  <c:v>1.0</c:v>
                </c:pt>
                <c:pt idx="2">
                  <c:v>1.0</c:v>
                </c:pt>
                <c:pt idx="4">
                  <c:v>3.0</c:v>
                </c:pt>
                <c:pt idx="5">
                  <c:v>1.0</c:v>
                </c:pt>
                <c:pt idx="6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22597464"/>
        <c:axId val="-2122594456"/>
        <c:axId val="0"/>
      </c:bar3DChart>
      <c:catAx>
        <c:axId val="-212259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-2122594456"/>
        <c:crosses val="autoZero"/>
        <c:auto val="1"/>
        <c:lblAlgn val="ctr"/>
        <c:lblOffset val="100"/>
        <c:noMultiLvlLbl val="0"/>
      </c:catAx>
      <c:valAx>
        <c:axId val="-2122594456"/>
        <c:scaling>
          <c:orientation val="minMax"/>
          <c:max val="5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2597464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877758371278747"/>
          <c:y val="0.159628930312282"/>
          <c:w val="0.0648303552348232"/>
          <c:h val="0.102510846858428"/>
        </c:manualLayout>
      </c:layout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rgbClr val="8EB83E"/>
      </a:solidFill>
    </a:ln>
    <a:effectLst>
      <a:glow rad="63500">
        <a:schemeClr val="bg1">
          <a:alpha val="40000"/>
        </a:schemeClr>
      </a:glow>
      <a:softEdge rad="25400"/>
    </a:effectLst>
    <a:scene3d>
      <a:camera prst="orthographicFront"/>
      <a:lightRig rig="threePt" dir="t"/>
    </a:scene3d>
    <a:sp3d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33E5-F189-4AE7-BDD7-A02DF38E002B}" type="datetimeFigureOut">
              <a:rPr lang="en-US" smtClean="0"/>
              <a:t>7/31/15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FC209-B9A1-4363-B1A8-9B561B91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D6B5-EBB6-42B4-8E68-DD5A19BD59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D6B5-EBB6-42B4-8E68-DD5A19BD59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821574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96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APG-Logo-transparent-12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64" y="6304395"/>
            <a:ext cx="1708727" cy="4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5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1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6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13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9408" y="274638"/>
            <a:ext cx="7757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408" y="1600200"/>
            <a:ext cx="77573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8" y="6356350"/>
            <a:ext cx="1661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 Bold"/>
              </a:defRPr>
            </a:lvl1pPr>
          </a:lstStyle>
          <a:p>
            <a:fld id="{68C2560D-EC28-3B41-86E8-18F1CE0113B4}" type="datetimeFigureOut">
              <a:rPr lang="en-US" smtClean="0"/>
              <a:pPr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 Bold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EB83E"/>
          </a:solidFill>
          <a:latin typeface="Arial Narrow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 Narrow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 Narrow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 Narrow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 Narrow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 Narrow 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4E67-2B7C-F243-AE79-19C534A0DED5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FEDC-8625-AE4A-810B-C4973393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0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PG-Logo-transparent-1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20" y="1632858"/>
            <a:ext cx="6299761" cy="17796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128" y="3151187"/>
            <a:ext cx="821574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EB83E"/>
                </a:solidFill>
                <a:latin typeface="Arial Narrow Bold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Division of Environmental Geosciences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918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327" y="1580337"/>
            <a:ext cx="821574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The American Association of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etroleum Geologists (AAPG) is the premier global professional organization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for scientists in the petroleum industry.</a:t>
            </a:r>
          </a:p>
        </p:txBody>
      </p:sp>
      <p:pic>
        <p:nvPicPr>
          <p:cNvPr id="6" name="Picture 5" descr="AAPG-Logo-transparent-1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70" y="0"/>
            <a:ext cx="6299761" cy="1779681"/>
          </a:xfrm>
          <a:prstGeom prst="rect">
            <a:avLst/>
          </a:prstGeom>
        </p:spPr>
      </p:pic>
      <p:pic>
        <p:nvPicPr>
          <p:cNvPr id="7" name="Picture 6" descr="meta_DEG_200x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64" y="3718467"/>
            <a:ext cx="2066473" cy="2066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27" y="2842221"/>
            <a:ext cx="821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The Division of Environmental Geosciences (DEG)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is one of its four divisions.</a:t>
            </a:r>
          </a:p>
        </p:txBody>
      </p:sp>
    </p:spTree>
    <p:extLst>
      <p:ext uri="{BB962C8B-B14F-4D97-AF65-F5344CB8AC3E}">
        <p14:creationId xmlns:p14="http://schemas.microsoft.com/office/powerpoint/2010/main" val="35068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899" y="90616"/>
            <a:ext cx="8215745" cy="717207"/>
          </a:xfrm>
        </p:spPr>
        <p:txBody>
          <a:bodyPr>
            <a:normAutofit/>
          </a:bodyPr>
          <a:lstStyle/>
          <a:p>
            <a:r>
              <a:rPr lang="en-US" sz="3600" b="1" dirty="0"/>
              <a:t>Division of Environmental Geosciences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327" y="807823"/>
            <a:ext cx="821574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Our Mission: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EDUCATE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the membership of AAPG and the general public about important issues that affect petroleum energy minerals exploration and production.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COMMUNICATE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to the general public and government agencies the Association's commitment to protect the environment while developing the world's natural resources in a responsible manner.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SUPPORT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and encourage research into the effects of petroleum/energy minerals exploration and production on the environment, and make available to concerned agencies, companies, and individuals the results of these studies and recommendations.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APPLY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the expertise developed in the petroleum/energy minerals industries and hydrogeology to resolve environmental problems.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PROMOTE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environmental self-regulation within the petroleum/energy minerals industries.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ESTABLISH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a liaison between and among AAPG and other professional societies for the purposes of constructive dialogue and defining mutually obtainable goals.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PROVIDE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relevant educational opportunities and services for professional development of the AAPG membership through seminars and conferences in environmental geosciences, hydrogeology, and related fields.</a:t>
            </a:r>
          </a:p>
        </p:txBody>
      </p:sp>
      <p:pic>
        <p:nvPicPr>
          <p:cNvPr id="5" name="Picture 4" descr="meta_DEG_200x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5" y="90616"/>
            <a:ext cx="717207" cy="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899" y="90616"/>
            <a:ext cx="8215745" cy="717207"/>
          </a:xfrm>
        </p:spPr>
        <p:txBody>
          <a:bodyPr>
            <a:normAutofit/>
          </a:bodyPr>
          <a:lstStyle/>
          <a:p>
            <a:r>
              <a:rPr lang="en-US" sz="3600" b="1" dirty="0"/>
              <a:t>Division of Environmental Geosciences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327" y="779715"/>
            <a:ext cx="821574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DEG membership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~</a:t>
            </a:r>
            <a:r>
              <a:rPr lang="en-US" sz="3000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730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Active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~</a:t>
            </a:r>
            <a:r>
              <a:rPr lang="en-US" sz="3000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220</a:t>
            </a:r>
            <a:r>
              <a:rPr lang="en-US" sz="3000" dirty="0" smtClean="0">
                <a:solidFill>
                  <a:srgbClr val="8EB83E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Associate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~</a:t>
            </a:r>
            <a:r>
              <a:rPr lang="en-US" sz="3000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1,100</a:t>
            </a:r>
            <a:r>
              <a:rPr lang="en-US" sz="3000" dirty="0" smtClean="0">
                <a:solidFill>
                  <a:srgbClr val="8EB83E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Student Members 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DEG is administered under the AAPG Executive Committee and utilizes a President/Vice-President/Secretary/Treasurer form of governance with Executive and Advisory Committees. 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meta_DEG_200x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5" y="90616"/>
            <a:ext cx="717207" cy="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84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9899" y="90616"/>
            <a:ext cx="8215745" cy="717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EB83E"/>
                </a:solidFill>
                <a:latin typeface="Arial Narrow Bold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Division of Environmental Geosciences</a:t>
            </a:r>
            <a:endParaRPr lang="en-US" sz="3600" b="1" dirty="0"/>
          </a:p>
        </p:txBody>
      </p:sp>
      <p:pic>
        <p:nvPicPr>
          <p:cNvPr id="2" name="Picture 1" descr="5D2L02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42" y="1483360"/>
            <a:ext cx="6583680" cy="438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977" y="1176384"/>
            <a:ext cx="5413663" cy="2308324"/>
          </a:xfrm>
          <a:prstGeom prst="rect">
            <a:avLst/>
          </a:prstGeom>
          <a:solidFill>
            <a:srgbClr val="00385E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DEG promotes the presentation of scientific oral and poster papers during the AAPG Annual Convention and Exhibition, the AAPG International Conference and Exhibition, and at AAPG annual section meetings.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meta_DEG_200x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5" y="90616"/>
            <a:ext cx="717207" cy="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5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207" y="1418534"/>
            <a:ext cx="5551186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 DEG produces two primary publications: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 Bulletin of </a:t>
            </a:r>
            <a:r>
              <a:rPr lang="en-US" i="1" dirty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Environmental Geosciences </a:t>
            </a:r>
            <a:r>
              <a:rPr lang="en-US" sz="1600" dirty="0" smtClean="0">
                <a:solidFill>
                  <a:schemeClr val="bg1"/>
                </a:solidFill>
              </a:rPr>
              <a:t>is a quarterly peer-reviewed journal that includes scientific papers relevant to environmental issues in the oil and gas industry.  It is financially supported by advertisement revenue and has been in publication since 1994.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9899" y="90616"/>
            <a:ext cx="8215745" cy="717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EB83E"/>
                </a:solidFill>
                <a:latin typeface="Arial Narrow Bold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Division of Environmental Geosciences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2" y="1135887"/>
            <a:ext cx="3168252" cy="4128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598" y="4069141"/>
            <a:ext cx="3008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EB8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Spheres of Influence </a:t>
            </a:r>
            <a:r>
              <a:rPr lang="en-US" sz="1600" dirty="0" smtClean="0">
                <a:solidFill>
                  <a:schemeClr val="bg1"/>
                </a:solidFill>
              </a:rPr>
              <a:t>addresses current events in oil and gas environmental issues, promotes the mission of the AAPG and DEG, engages members, and communicates across the AAPG divisions. It </a:t>
            </a:r>
            <a:r>
              <a:rPr lang="en-US" sz="1600" dirty="0">
                <a:solidFill>
                  <a:schemeClr val="bg1"/>
                </a:solidFill>
              </a:rPr>
              <a:t>is </a:t>
            </a:r>
            <a:r>
              <a:rPr lang="en-US" sz="1600" dirty="0" smtClean="0">
                <a:solidFill>
                  <a:schemeClr val="bg1"/>
                </a:solidFill>
              </a:rPr>
              <a:t>DEG’s quarterly </a:t>
            </a:r>
            <a:r>
              <a:rPr lang="en-US" sz="1600" dirty="0">
                <a:solidFill>
                  <a:schemeClr val="bg1"/>
                </a:solidFill>
              </a:rPr>
              <a:t>newsletter begun in July </a:t>
            </a:r>
            <a:r>
              <a:rPr lang="en-US" sz="1600" dirty="0" smtClean="0">
                <a:solidFill>
                  <a:schemeClr val="bg1"/>
                </a:solidFill>
              </a:rPr>
              <a:t>2011.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48" y="4069141"/>
            <a:ext cx="1848054" cy="2390150"/>
          </a:xfrm>
          <a:prstGeom prst="rect">
            <a:avLst/>
          </a:prstGeom>
        </p:spPr>
      </p:pic>
      <p:pic>
        <p:nvPicPr>
          <p:cNvPr id="10" name="Picture 9" descr="meta_DEG_200x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5" y="90616"/>
            <a:ext cx="717207" cy="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3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899" y="90616"/>
            <a:ext cx="8215745" cy="717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EB83E"/>
                </a:solidFill>
                <a:latin typeface="Arial Narrow Bold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Division of Environmental Geosciences</a:t>
            </a:r>
            <a:endParaRPr lang="en-US" sz="3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56203"/>
              </p:ext>
            </p:extLst>
          </p:nvPr>
        </p:nvGraphicFramePr>
        <p:xfrm>
          <a:off x="1008159" y="1836550"/>
          <a:ext cx="7127682" cy="465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85776" y="1112623"/>
            <a:ext cx="8172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Types of manuscripts submitted for DEG’s journal: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meta_DEG_200x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5" y="90616"/>
            <a:ext cx="717207" cy="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899" y="90616"/>
            <a:ext cx="8215745" cy="717207"/>
          </a:xfrm>
        </p:spPr>
        <p:txBody>
          <a:bodyPr>
            <a:normAutofit/>
          </a:bodyPr>
          <a:lstStyle/>
          <a:p>
            <a:r>
              <a:rPr lang="en-US" sz="3600" b="1" dirty="0"/>
              <a:t>Division of Environmental Geosciences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327" y="779715"/>
            <a:ext cx="8215745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DEG’s editing team includes:</a:t>
            </a:r>
            <a:br>
              <a:rPr lang="en-US" sz="3000" dirty="0" smtClean="0">
                <a:solidFill>
                  <a:schemeClr val="bg1"/>
                </a:solidFill>
              </a:rPr>
            </a:br>
            <a:endParaRPr lang="en-US" sz="3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Editor-in-Chief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Managing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Special Issues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Associate Editors (30):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representing countries and continents around the globe including USA, Latin America, Canada, Europe, Africa, Middle East, Asia-Pacific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meta_DEG_200x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5" y="90616"/>
            <a:ext cx="717207" cy="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46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330</TotalTime>
  <Words>239</Words>
  <Application>Microsoft Macintosh PowerPoint</Application>
  <PresentationFormat>On-screen Show (4:3)</PresentationFormat>
  <Paragraphs>45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Division of Environmental Geosciences</vt:lpstr>
      <vt:lpstr>Division of Environmental Geosciences</vt:lpstr>
      <vt:lpstr>PowerPoint Presentation</vt:lpstr>
      <vt:lpstr>PowerPoint Presentation</vt:lpstr>
      <vt:lpstr>PowerPoint Presentation</vt:lpstr>
      <vt:lpstr>Division of Environmental Geosciences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Janet Brister</cp:lastModifiedBy>
  <cp:revision>62</cp:revision>
  <dcterms:created xsi:type="dcterms:W3CDTF">2010-04-12T23:12:02Z</dcterms:created>
  <dcterms:modified xsi:type="dcterms:W3CDTF">2015-07-31T14:00:23Z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