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67" r:id="rId5"/>
  </p:sldMasterIdLst>
  <p:notesMasterIdLst>
    <p:notesMasterId r:id="rId16"/>
  </p:notesMasterIdLst>
  <p:sldIdLst>
    <p:sldId id="256" r:id="rId6"/>
    <p:sldId id="264" r:id="rId7"/>
    <p:sldId id="263" r:id="rId8"/>
    <p:sldId id="257" r:id="rId9"/>
    <p:sldId id="276" r:id="rId10"/>
    <p:sldId id="274" r:id="rId11"/>
    <p:sldId id="273" r:id="rId12"/>
    <p:sldId id="272" r:id="rId13"/>
    <p:sldId id="271" r:id="rId14"/>
    <p:sldId id="275" r:id="rId1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urin, Timothy M. (CONTR)" initials="MT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50912D"/>
    <a:srgbClr val="8EB83E"/>
    <a:srgbClr val="E47823"/>
    <a:srgbClr val="00385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89" autoAdjust="0"/>
    <p:restoredTop sz="94660"/>
  </p:normalViewPr>
  <p:slideViewPr>
    <p:cSldViewPr snapToGrid="0" snapToObjects="1">
      <p:cViewPr varScale="1">
        <p:scale>
          <a:sx n="65" d="100"/>
          <a:sy n="65" d="100"/>
        </p:scale>
        <p:origin x="-894" y="-102"/>
      </p:cViewPr>
      <p:guideLst>
        <p:guide orient="horz" pos="2160"/>
        <p:guide pos="2880"/>
      </p:guideLst>
    </p:cSldViewPr>
  </p:slideViewPr>
  <p:notesTextViewPr>
    <p:cViewPr>
      <p:scale>
        <a:sx n="100" d="100"/>
        <a:sy n="100" d="100"/>
      </p:scale>
      <p:origin x="0" y="0"/>
    </p:cViewPr>
  </p:notesTextViewPr>
  <p:sorterViewPr>
    <p:cViewPr>
      <p:scale>
        <a:sx n="149" d="100"/>
        <a:sy n="149"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Stephen\Desktop\DEG%20Membership.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tephen\Desktop\DEG%20Membership.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tephen\Desktop\DEG%20Membership.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tephen\Desktop\DEG%20Membership.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tephen\Desktop\DEG%20Membership.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Stephen\Desktop\DEG%20Membership.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5"/>
  <c:chart>
    <c:plotArea>
      <c:layout>
        <c:manualLayout>
          <c:layoutTarget val="inner"/>
          <c:xMode val="edge"/>
          <c:yMode val="edge"/>
          <c:x val="0.18006381907740993"/>
          <c:y val="0.20362606050390492"/>
          <c:w val="0.75692248229245351"/>
          <c:h val="0.61515439010490669"/>
        </c:manualLayout>
      </c:layout>
      <c:barChart>
        <c:barDir val="col"/>
        <c:grouping val="clustered"/>
        <c:ser>
          <c:idx val="0"/>
          <c:order val="0"/>
          <c:dLbls>
            <c:txPr>
              <a:bodyPr/>
              <a:lstStyle/>
              <a:p>
                <a:pPr>
                  <a:defRPr>
                    <a:solidFill>
                      <a:schemeClr val="bg1"/>
                    </a:solidFill>
                  </a:defRPr>
                </a:pPr>
                <a:endParaRPr lang="en-US"/>
              </a:p>
            </c:txPr>
            <c:dLblPos val="outEnd"/>
            <c:showVal val="1"/>
          </c:dLbls>
          <c:cat>
            <c:numRef>
              <c:f>Sheet1!$A$67:$A$76</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Sheet1!$B$67:$B$76</c:f>
              <c:numCache>
                <c:formatCode>General</c:formatCode>
                <c:ptCount val="10"/>
                <c:pt idx="0">
                  <c:v>1066</c:v>
                </c:pt>
                <c:pt idx="1">
                  <c:v>1005</c:v>
                </c:pt>
                <c:pt idx="2">
                  <c:v>941</c:v>
                </c:pt>
                <c:pt idx="3">
                  <c:v>1005</c:v>
                </c:pt>
                <c:pt idx="4">
                  <c:v>1055</c:v>
                </c:pt>
                <c:pt idx="5">
                  <c:v>1051</c:v>
                </c:pt>
                <c:pt idx="6">
                  <c:v>1069</c:v>
                </c:pt>
                <c:pt idx="7">
                  <c:v>1020</c:v>
                </c:pt>
                <c:pt idx="8">
                  <c:v>885</c:v>
                </c:pt>
                <c:pt idx="9">
                  <c:v>815</c:v>
                </c:pt>
              </c:numCache>
            </c:numRef>
          </c:val>
        </c:ser>
        <c:dLbls>
          <c:showVal val="1"/>
        </c:dLbls>
        <c:axId val="46993792"/>
        <c:axId val="46995712"/>
      </c:barChart>
      <c:catAx>
        <c:axId val="46993792"/>
        <c:scaling>
          <c:orientation val="minMax"/>
        </c:scaling>
        <c:axPos val="b"/>
        <c:title>
          <c:tx>
            <c:rich>
              <a:bodyPr/>
              <a:lstStyle/>
              <a:p>
                <a:pPr>
                  <a:defRPr>
                    <a:solidFill>
                      <a:schemeClr val="bg1"/>
                    </a:solidFill>
                  </a:defRPr>
                </a:pPr>
                <a:r>
                  <a:rPr lang="en-US" sz="1600">
                    <a:solidFill>
                      <a:schemeClr val="bg1"/>
                    </a:solidFill>
                  </a:rPr>
                  <a:t>Year</a:t>
                </a:r>
              </a:p>
            </c:rich>
          </c:tx>
          <c:layout>
            <c:manualLayout>
              <c:xMode val="edge"/>
              <c:yMode val="edge"/>
              <c:x val="0.52177015015821893"/>
              <c:y val="0.86992333650261999"/>
            </c:manualLayout>
          </c:layout>
        </c:title>
        <c:numFmt formatCode="General" sourceLinked="1"/>
        <c:tickLblPos val="nextTo"/>
        <c:txPr>
          <a:bodyPr/>
          <a:lstStyle/>
          <a:p>
            <a:pPr>
              <a:defRPr>
                <a:solidFill>
                  <a:schemeClr val="bg1"/>
                </a:solidFill>
              </a:defRPr>
            </a:pPr>
            <a:endParaRPr lang="en-US"/>
          </a:p>
        </c:txPr>
        <c:crossAx val="46995712"/>
        <c:crosses val="autoZero"/>
        <c:auto val="1"/>
        <c:lblAlgn val="ctr"/>
        <c:lblOffset val="100"/>
      </c:catAx>
      <c:valAx>
        <c:axId val="46995712"/>
        <c:scaling>
          <c:orientation val="minMax"/>
        </c:scaling>
        <c:axPos val="l"/>
        <c:title>
          <c:tx>
            <c:rich>
              <a:bodyPr rot="-5400000" vert="horz"/>
              <a:lstStyle/>
              <a:p>
                <a:pPr>
                  <a:defRPr sz="1800">
                    <a:solidFill>
                      <a:schemeClr val="bg1"/>
                    </a:solidFill>
                  </a:defRPr>
                </a:pPr>
                <a:r>
                  <a:rPr lang="en-ZW" sz="1800">
                    <a:solidFill>
                      <a:schemeClr val="bg1"/>
                    </a:solidFill>
                  </a:rPr>
                  <a:t>Membership</a:t>
                </a:r>
              </a:p>
            </c:rich>
          </c:tx>
          <c:layout>
            <c:manualLayout>
              <c:xMode val="edge"/>
              <c:yMode val="edge"/>
              <c:x val="2.8577823320030199E-2"/>
              <c:y val="0.31751306316068323"/>
            </c:manualLayout>
          </c:layout>
        </c:title>
        <c:numFmt formatCode="General" sourceLinked="1"/>
        <c:tickLblPos val="nextTo"/>
        <c:txPr>
          <a:bodyPr/>
          <a:lstStyle/>
          <a:p>
            <a:pPr>
              <a:defRPr>
                <a:solidFill>
                  <a:schemeClr val="bg1"/>
                </a:solidFill>
              </a:defRPr>
            </a:pPr>
            <a:endParaRPr lang="en-US"/>
          </a:p>
        </c:txPr>
        <c:crossAx val="46993792"/>
        <c:crosses val="autoZero"/>
        <c:crossBetween val="between"/>
      </c:valAx>
    </c:plotArea>
    <c:plotVisOnly val="1"/>
    <c:dispBlanksAs val="gap"/>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pieChart>
        <c:varyColors val="1"/>
        <c:ser>
          <c:idx val="0"/>
          <c:order val="0"/>
          <c:spPr>
            <a:solidFill>
              <a:srgbClr val="FFFF00"/>
            </a:solidFill>
          </c:spPr>
          <c:explosion val="16"/>
          <c:dPt>
            <c:idx val="0"/>
            <c:spPr>
              <a:solidFill>
                <a:srgbClr val="50912D"/>
              </a:solidFill>
            </c:spPr>
          </c:dPt>
          <c:dLbls>
            <c:dLbl>
              <c:idx val="0"/>
              <c:tx>
                <c:rich>
                  <a:bodyPr/>
                  <a:lstStyle/>
                  <a:p>
                    <a:r>
                      <a:rPr lang="en-US" smtClean="0"/>
                      <a:t>662</a:t>
                    </a:r>
                  </a:p>
                  <a:p>
                    <a:r>
                      <a:rPr lang="en-US" smtClean="0"/>
                      <a:t>84%</a:t>
                    </a:r>
                    <a:endParaRPr lang="en-US"/>
                  </a:p>
                </c:rich>
              </c:tx>
              <c:dLblPos val="outEnd"/>
              <c:showVal val="1"/>
            </c:dLbl>
            <c:dLbl>
              <c:idx val="1"/>
              <c:tx>
                <c:rich>
                  <a:bodyPr/>
                  <a:lstStyle/>
                  <a:p>
                    <a:r>
                      <a:rPr lang="en-US" smtClean="0"/>
                      <a:t>130</a:t>
                    </a:r>
                  </a:p>
                  <a:p>
                    <a:r>
                      <a:rPr lang="en-US" smtClean="0"/>
                      <a:t>16%</a:t>
                    </a:r>
                    <a:endParaRPr lang="en-US"/>
                  </a:p>
                </c:rich>
              </c:tx>
              <c:dLblPos val="outEnd"/>
              <c:showVal val="1"/>
            </c:dLbl>
            <c:txPr>
              <a:bodyPr/>
              <a:lstStyle/>
              <a:p>
                <a:pPr>
                  <a:defRPr>
                    <a:solidFill>
                      <a:schemeClr val="bg1"/>
                    </a:solidFill>
                  </a:defRPr>
                </a:pPr>
                <a:endParaRPr lang="en-US"/>
              </a:p>
            </c:txPr>
            <c:dLblPos val="outEnd"/>
            <c:showVal val="1"/>
            <c:showLeaderLines val="1"/>
          </c:dLbls>
          <c:cat>
            <c:strRef>
              <c:f>Sheet1!$A$49:$A$50</c:f>
              <c:strCache>
                <c:ptCount val="2"/>
                <c:pt idx="0">
                  <c:v>United States</c:v>
                </c:pt>
                <c:pt idx="1">
                  <c:v>International</c:v>
                </c:pt>
              </c:strCache>
            </c:strRef>
          </c:cat>
          <c:val>
            <c:numRef>
              <c:f>Sheet1!$B$49:$B$50</c:f>
              <c:numCache>
                <c:formatCode>General</c:formatCode>
                <c:ptCount val="2"/>
                <c:pt idx="0">
                  <c:v>662</c:v>
                </c:pt>
                <c:pt idx="1">
                  <c:v>130</c:v>
                </c:pt>
              </c:numCache>
            </c:numRef>
          </c:val>
        </c:ser>
        <c:dLbls>
          <c:showVal val="1"/>
        </c:dLbls>
        <c:firstSliceAng val="0"/>
      </c:pieChart>
    </c:plotArea>
    <c:legend>
      <c:legendPos val="r"/>
      <c:txPr>
        <a:bodyPr/>
        <a:lstStyle/>
        <a:p>
          <a:pPr>
            <a:defRPr>
              <a:solidFill>
                <a:schemeClr val="bg1"/>
              </a:solidFill>
            </a:defRPr>
          </a:pPr>
          <a:endParaRPr lang="en-US"/>
        </a:p>
      </c:txPr>
    </c:legend>
    <c:plotVisOnly val="1"/>
    <c:dispBlanksAs val="zero"/>
  </c:chart>
  <c:spPr>
    <a:ln>
      <a:solidFill>
        <a:schemeClr val="bg1"/>
      </a:solid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dLbls>
            <c:txPr>
              <a:bodyPr/>
              <a:lstStyle/>
              <a:p>
                <a:pPr>
                  <a:defRPr>
                    <a:solidFill>
                      <a:schemeClr val="bg1"/>
                    </a:solidFill>
                  </a:defRPr>
                </a:pPr>
                <a:endParaRPr lang="en-US"/>
              </a:p>
            </c:txPr>
            <c:dLblPos val="outEnd"/>
            <c:showVal val="1"/>
          </c:dLbls>
          <c:cat>
            <c:strRef>
              <c:f>Sheet1!$A$18:$A$24</c:f>
              <c:strCache>
                <c:ptCount val="6"/>
                <c:pt idx="0">
                  <c:v>Africa</c:v>
                </c:pt>
                <c:pt idx="1">
                  <c:v>Asia-Pacific</c:v>
                </c:pt>
                <c:pt idx="2">
                  <c:v>Canada</c:v>
                </c:pt>
                <c:pt idx="3">
                  <c:v>Europe</c:v>
                </c:pt>
                <c:pt idx="4">
                  <c:v>LA-Caribbea</c:v>
                </c:pt>
                <c:pt idx="5">
                  <c:v>Middle East</c:v>
                </c:pt>
              </c:strCache>
            </c:strRef>
          </c:cat>
          <c:val>
            <c:numRef>
              <c:f>Sheet1!$C$18:$C$24</c:f>
              <c:numCache>
                <c:formatCode>General</c:formatCode>
                <c:ptCount val="7"/>
                <c:pt idx="0">
                  <c:v>13</c:v>
                </c:pt>
                <c:pt idx="1">
                  <c:v>32</c:v>
                </c:pt>
                <c:pt idx="2">
                  <c:v>28</c:v>
                </c:pt>
                <c:pt idx="3">
                  <c:v>39</c:v>
                </c:pt>
                <c:pt idx="4">
                  <c:v>15</c:v>
                </c:pt>
                <c:pt idx="5">
                  <c:v>3</c:v>
                </c:pt>
              </c:numCache>
            </c:numRef>
          </c:val>
        </c:ser>
        <c:dLbls>
          <c:showVal val="1"/>
        </c:dLbls>
        <c:axId val="42427136"/>
        <c:axId val="42428672"/>
      </c:barChart>
      <c:catAx>
        <c:axId val="42427136"/>
        <c:scaling>
          <c:orientation val="minMax"/>
        </c:scaling>
        <c:axPos val="b"/>
        <c:tickLblPos val="nextTo"/>
        <c:txPr>
          <a:bodyPr/>
          <a:lstStyle/>
          <a:p>
            <a:pPr>
              <a:defRPr>
                <a:solidFill>
                  <a:schemeClr val="bg1"/>
                </a:solidFill>
              </a:defRPr>
            </a:pPr>
            <a:endParaRPr lang="en-US"/>
          </a:p>
        </c:txPr>
        <c:crossAx val="42428672"/>
        <c:crosses val="autoZero"/>
        <c:auto val="1"/>
        <c:lblAlgn val="ctr"/>
        <c:lblOffset val="100"/>
      </c:catAx>
      <c:valAx>
        <c:axId val="42428672"/>
        <c:scaling>
          <c:orientation val="minMax"/>
        </c:scaling>
        <c:axPos val="l"/>
        <c:title>
          <c:tx>
            <c:rich>
              <a:bodyPr rot="-5400000" vert="horz"/>
              <a:lstStyle/>
              <a:p>
                <a:pPr>
                  <a:defRPr sz="1400">
                    <a:solidFill>
                      <a:schemeClr val="bg1"/>
                    </a:solidFill>
                  </a:defRPr>
                </a:pPr>
                <a:r>
                  <a:rPr lang="en-US" sz="1400">
                    <a:solidFill>
                      <a:schemeClr val="bg1"/>
                    </a:solidFill>
                  </a:rPr>
                  <a:t>Membership</a:t>
                </a:r>
              </a:p>
            </c:rich>
          </c:tx>
        </c:title>
        <c:numFmt formatCode="General" sourceLinked="1"/>
        <c:tickLblPos val="nextTo"/>
        <c:txPr>
          <a:bodyPr/>
          <a:lstStyle/>
          <a:p>
            <a:pPr>
              <a:defRPr>
                <a:solidFill>
                  <a:schemeClr val="bg1"/>
                </a:solidFill>
              </a:defRPr>
            </a:pPr>
            <a:endParaRPr lang="en-US"/>
          </a:p>
        </c:txPr>
        <c:crossAx val="42427136"/>
        <c:crosses val="autoZero"/>
        <c:crossBetween val="between"/>
      </c:valAx>
    </c:plotArea>
    <c:plotVisOnly val="1"/>
    <c:dispBlanksAs val="gap"/>
  </c:chart>
  <c:spPr>
    <a:ln>
      <a:solidFill>
        <a:schemeClr val="bg1"/>
      </a:solid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7509355818632433"/>
          <c:y val="7.7649295923318984E-2"/>
          <c:w val="0.74409845319261503"/>
          <c:h val="0.63474877775033145"/>
        </c:manualLayout>
      </c:layout>
      <c:barChart>
        <c:barDir val="col"/>
        <c:grouping val="clustered"/>
        <c:ser>
          <c:idx val="0"/>
          <c:order val="0"/>
          <c:dLbls>
            <c:txPr>
              <a:bodyPr/>
              <a:lstStyle/>
              <a:p>
                <a:pPr>
                  <a:defRPr>
                    <a:solidFill>
                      <a:schemeClr val="bg1"/>
                    </a:solidFill>
                  </a:defRPr>
                </a:pPr>
                <a:endParaRPr lang="en-US"/>
              </a:p>
            </c:txPr>
            <c:dLblPos val="outEnd"/>
            <c:showVal val="1"/>
          </c:dLbls>
          <c:cat>
            <c:strRef>
              <c:f>Sheet1!$A$35:$A$40</c:f>
              <c:strCache>
                <c:ptCount val="6"/>
                <c:pt idx="0">
                  <c:v>Eastern</c:v>
                </c:pt>
                <c:pt idx="1">
                  <c:v>Gulf Coast</c:v>
                </c:pt>
                <c:pt idx="2">
                  <c:v>Mid-Continent</c:v>
                </c:pt>
                <c:pt idx="3">
                  <c:v>Pacific</c:v>
                </c:pt>
                <c:pt idx="4">
                  <c:v>Rocky Mts</c:v>
                </c:pt>
                <c:pt idx="5">
                  <c:v>Southwest</c:v>
                </c:pt>
              </c:strCache>
            </c:strRef>
          </c:cat>
          <c:val>
            <c:numRef>
              <c:f>Sheet1!$B$35:$B$40</c:f>
              <c:numCache>
                <c:formatCode>General</c:formatCode>
                <c:ptCount val="6"/>
                <c:pt idx="0">
                  <c:v>119</c:v>
                </c:pt>
                <c:pt idx="1">
                  <c:v>239</c:v>
                </c:pt>
                <c:pt idx="2">
                  <c:v>77</c:v>
                </c:pt>
                <c:pt idx="3">
                  <c:v>61</c:v>
                </c:pt>
                <c:pt idx="4">
                  <c:v>85</c:v>
                </c:pt>
                <c:pt idx="5">
                  <c:v>81</c:v>
                </c:pt>
              </c:numCache>
            </c:numRef>
          </c:val>
        </c:ser>
        <c:dLbls>
          <c:showVal val="1"/>
        </c:dLbls>
        <c:axId val="47064960"/>
        <c:axId val="47066496"/>
      </c:barChart>
      <c:catAx>
        <c:axId val="47064960"/>
        <c:scaling>
          <c:orientation val="minMax"/>
        </c:scaling>
        <c:axPos val="b"/>
        <c:tickLblPos val="nextTo"/>
        <c:txPr>
          <a:bodyPr/>
          <a:lstStyle/>
          <a:p>
            <a:pPr>
              <a:defRPr>
                <a:solidFill>
                  <a:schemeClr val="bg1"/>
                </a:solidFill>
              </a:defRPr>
            </a:pPr>
            <a:endParaRPr lang="en-US"/>
          </a:p>
        </c:txPr>
        <c:crossAx val="47066496"/>
        <c:crosses val="autoZero"/>
        <c:auto val="1"/>
        <c:lblAlgn val="ctr"/>
        <c:lblOffset val="100"/>
      </c:catAx>
      <c:valAx>
        <c:axId val="47066496"/>
        <c:scaling>
          <c:orientation val="minMax"/>
        </c:scaling>
        <c:axPos val="l"/>
        <c:title>
          <c:tx>
            <c:rich>
              <a:bodyPr rot="-5400000" vert="horz"/>
              <a:lstStyle/>
              <a:p>
                <a:pPr>
                  <a:defRPr sz="1400">
                    <a:solidFill>
                      <a:schemeClr val="bg1"/>
                    </a:solidFill>
                  </a:defRPr>
                </a:pPr>
                <a:r>
                  <a:rPr lang="en-ZW" sz="1400">
                    <a:solidFill>
                      <a:schemeClr val="bg1"/>
                    </a:solidFill>
                  </a:rPr>
                  <a:t>Membership</a:t>
                </a:r>
              </a:p>
            </c:rich>
          </c:tx>
        </c:title>
        <c:numFmt formatCode="General" sourceLinked="1"/>
        <c:tickLblPos val="nextTo"/>
        <c:txPr>
          <a:bodyPr/>
          <a:lstStyle/>
          <a:p>
            <a:pPr>
              <a:defRPr>
                <a:solidFill>
                  <a:schemeClr val="bg1"/>
                </a:solidFill>
              </a:defRPr>
            </a:pPr>
            <a:endParaRPr lang="en-US"/>
          </a:p>
        </c:txPr>
        <c:crossAx val="47064960"/>
        <c:crosses val="autoZero"/>
        <c:crossBetween val="between"/>
      </c:valAx>
      <c:spPr>
        <a:ln>
          <a:noFill/>
        </a:ln>
      </c:spPr>
    </c:plotArea>
    <c:plotVisOnly val="1"/>
    <c:dispBlanksAs val="gap"/>
  </c:chart>
  <c:spPr>
    <a:ln>
      <a:solidFill>
        <a:schemeClr val="bg1"/>
      </a:solidFill>
    </a:ln>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2293549399677806"/>
          <c:y val="7.7649295923318984E-2"/>
          <c:w val="0.79625643471678753"/>
          <c:h val="0.64001227188606558"/>
        </c:manualLayout>
      </c:layout>
      <c:pieChart>
        <c:varyColors val="1"/>
        <c:ser>
          <c:idx val="0"/>
          <c:order val="0"/>
          <c:dLbls>
            <c:dLbl>
              <c:idx val="0"/>
              <c:tx>
                <c:rich>
                  <a:bodyPr/>
                  <a:lstStyle/>
                  <a:p>
                    <a:r>
                      <a:rPr lang="en-US" smtClean="0"/>
                      <a:t>18%</a:t>
                    </a:r>
                    <a:endParaRPr lang="en-US"/>
                  </a:p>
                </c:rich>
              </c:tx>
              <c:dLblPos val="outEnd"/>
              <c:showVal val="1"/>
            </c:dLbl>
            <c:dLbl>
              <c:idx val="1"/>
              <c:tx>
                <c:rich>
                  <a:bodyPr/>
                  <a:lstStyle/>
                  <a:p>
                    <a:r>
                      <a:rPr lang="en-US" smtClean="0"/>
                      <a:t>36%</a:t>
                    </a:r>
                    <a:endParaRPr lang="en-US"/>
                  </a:p>
                </c:rich>
              </c:tx>
              <c:dLblPos val="outEnd"/>
              <c:showVal val="1"/>
            </c:dLbl>
            <c:dLbl>
              <c:idx val="2"/>
              <c:tx>
                <c:rich>
                  <a:bodyPr/>
                  <a:lstStyle/>
                  <a:p>
                    <a:r>
                      <a:rPr lang="en-US" smtClean="0"/>
                      <a:t>12%</a:t>
                    </a:r>
                    <a:endParaRPr lang="en-US"/>
                  </a:p>
                </c:rich>
              </c:tx>
              <c:dLblPos val="outEnd"/>
              <c:showVal val="1"/>
            </c:dLbl>
            <c:dLbl>
              <c:idx val="3"/>
              <c:tx>
                <c:rich>
                  <a:bodyPr/>
                  <a:lstStyle/>
                  <a:p>
                    <a:r>
                      <a:rPr lang="en-US" smtClean="0"/>
                      <a:t>9%</a:t>
                    </a:r>
                    <a:endParaRPr lang="en-US"/>
                  </a:p>
                </c:rich>
              </c:tx>
              <c:dLblPos val="outEnd"/>
              <c:showVal val="1"/>
            </c:dLbl>
            <c:dLbl>
              <c:idx val="4"/>
              <c:tx>
                <c:rich>
                  <a:bodyPr/>
                  <a:lstStyle/>
                  <a:p>
                    <a:r>
                      <a:rPr lang="en-US" smtClean="0"/>
                      <a:t>13%</a:t>
                    </a:r>
                    <a:endParaRPr lang="en-US"/>
                  </a:p>
                </c:rich>
              </c:tx>
              <c:dLblPos val="outEnd"/>
              <c:showVal val="1"/>
            </c:dLbl>
            <c:dLbl>
              <c:idx val="5"/>
              <c:tx>
                <c:rich>
                  <a:bodyPr/>
                  <a:lstStyle/>
                  <a:p>
                    <a:r>
                      <a:rPr lang="en-US" smtClean="0"/>
                      <a:t>12%</a:t>
                    </a:r>
                    <a:endParaRPr lang="en-US"/>
                  </a:p>
                </c:rich>
              </c:tx>
              <c:dLblPos val="outEnd"/>
              <c:showVal val="1"/>
            </c:dLbl>
            <c:txPr>
              <a:bodyPr/>
              <a:lstStyle/>
              <a:p>
                <a:pPr>
                  <a:defRPr>
                    <a:solidFill>
                      <a:schemeClr val="bg1"/>
                    </a:solidFill>
                  </a:defRPr>
                </a:pPr>
                <a:endParaRPr lang="en-US"/>
              </a:p>
            </c:txPr>
            <c:dLblPos val="outEnd"/>
            <c:showVal val="1"/>
            <c:showLeaderLines val="1"/>
          </c:dLbls>
          <c:cat>
            <c:strRef>
              <c:f>Sheet1!$A$35:$A$40</c:f>
              <c:strCache>
                <c:ptCount val="6"/>
                <c:pt idx="0">
                  <c:v>Eastern</c:v>
                </c:pt>
                <c:pt idx="1">
                  <c:v>Gulf Coast</c:v>
                </c:pt>
                <c:pt idx="2">
                  <c:v>Mid-Continent</c:v>
                </c:pt>
                <c:pt idx="3">
                  <c:v>Pacific</c:v>
                </c:pt>
                <c:pt idx="4">
                  <c:v>Rocky Mts</c:v>
                </c:pt>
                <c:pt idx="5">
                  <c:v>Southwest</c:v>
                </c:pt>
              </c:strCache>
            </c:strRef>
          </c:cat>
          <c:val>
            <c:numRef>
              <c:f>Sheet1!$B$35:$B$40</c:f>
              <c:numCache>
                <c:formatCode>General</c:formatCode>
                <c:ptCount val="6"/>
                <c:pt idx="0">
                  <c:v>119</c:v>
                </c:pt>
                <c:pt idx="1">
                  <c:v>239</c:v>
                </c:pt>
                <c:pt idx="2">
                  <c:v>77</c:v>
                </c:pt>
                <c:pt idx="3">
                  <c:v>61</c:v>
                </c:pt>
                <c:pt idx="4">
                  <c:v>85</c:v>
                </c:pt>
                <c:pt idx="5">
                  <c:v>81</c:v>
                </c:pt>
              </c:numCache>
            </c:numRef>
          </c:val>
        </c:ser>
        <c:dLbls>
          <c:showVal val="1"/>
        </c:dLbls>
        <c:firstSliceAng val="0"/>
      </c:pieChart>
    </c:plotArea>
    <c:legend>
      <c:legendPos val="r"/>
      <c:layout>
        <c:manualLayout>
          <c:xMode val="edge"/>
          <c:yMode val="edge"/>
          <c:x val="3.1168073456833374E-2"/>
          <c:y val="0.53233464965553301"/>
          <c:w val="0.23757499940867738"/>
          <c:h val="0.4238498805921691"/>
        </c:manualLayout>
      </c:layout>
      <c:txPr>
        <a:bodyPr/>
        <a:lstStyle/>
        <a:p>
          <a:pPr>
            <a:defRPr>
              <a:solidFill>
                <a:schemeClr val="bg1"/>
              </a:solidFill>
            </a:defRPr>
          </a:pPr>
          <a:endParaRPr lang="en-US"/>
        </a:p>
      </c:txPr>
    </c:legend>
    <c:plotVisOnly val="1"/>
    <c:dispBlanksAs val="zero"/>
  </c:chart>
  <c:spPr>
    <a:ln>
      <a:solidFill>
        <a:schemeClr val="bg1"/>
      </a:solidFill>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style val="5"/>
  <c:chart>
    <c:plotArea>
      <c:layout>
        <c:manualLayout>
          <c:layoutTarget val="inner"/>
          <c:xMode val="edge"/>
          <c:yMode val="edge"/>
          <c:x val="0.18006381907740993"/>
          <c:y val="0.20362606050390492"/>
          <c:w val="0.75692248229245351"/>
          <c:h val="0.61515439010490669"/>
        </c:manualLayout>
      </c:layout>
      <c:barChart>
        <c:barDir val="col"/>
        <c:grouping val="clustered"/>
        <c:ser>
          <c:idx val="0"/>
          <c:order val="0"/>
          <c:dLbls>
            <c:txPr>
              <a:bodyPr/>
              <a:lstStyle/>
              <a:p>
                <a:pPr>
                  <a:defRPr>
                    <a:solidFill>
                      <a:schemeClr val="bg1"/>
                    </a:solidFill>
                  </a:defRPr>
                </a:pPr>
                <a:endParaRPr lang="en-US"/>
              </a:p>
            </c:txPr>
            <c:dLblPos val="outEnd"/>
            <c:showVal val="1"/>
          </c:dLbls>
          <c:cat>
            <c:numRef>
              <c:f>Sheet1!$A$67:$A$76</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Sheet1!$B$67:$B$76</c:f>
              <c:numCache>
                <c:formatCode>General</c:formatCode>
                <c:ptCount val="10"/>
                <c:pt idx="0">
                  <c:v>1066</c:v>
                </c:pt>
                <c:pt idx="1">
                  <c:v>1005</c:v>
                </c:pt>
                <c:pt idx="2">
                  <c:v>941</c:v>
                </c:pt>
                <c:pt idx="3">
                  <c:v>1005</c:v>
                </c:pt>
                <c:pt idx="4">
                  <c:v>1055</c:v>
                </c:pt>
                <c:pt idx="5">
                  <c:v>1051</c:v>
                </c:pt>
                <c:pt idx="6">
                  <c:v>1069</c:v>
                </c:pt>
                <c:pt idx="7">
                  <c:v>1020</c:v>
                </c:pt>
                <c:pt idx="8">
                  <c:v>885</c:v>
                </c:pt>
                <c:pt idx="9">
                  <c:v>815</c:v>
                </c:pt>
              </c:numCache>
            </c:numRef>
          </c:val>
        </c:ser>
        <c:dLbls>
          <c:showVal val="1"/>
        </c:dLbls>
        <c:axId val="47654400"/>
        <c:axId val="42393600"/>
      </c:barChart>
      <c:catAx>
        <c:axId val="47654400"/>
        <c:scaling>
          <c:orientation val="minMax"/>
        </c:scaling>
        <c:axPos val="b"/>
        <c:title>
          <c:tx>
            <c:rich>
              <a:bodyPr/>
              <a:lstStyle/>
              <a:p>
                <a:pPr>
                  <a:defRPr>
                    <a:solidFill>
                      <a:schemeClr val="bg1"/>
                    </a:solidFill>
                  </a:defRPr>
                </a:pPr>
                <a:r>
                  <a:rPr lang="en-US" sz="1600">
                    <a:solidFill>
                      <a:schemeClr val="bg1"/>
                    </a:solidFill>
                  </a:rPr>
                  <a:t>Year</a:t>
                </a:r>
              </a:p>
            </c:rich>
          </c:tx>
          <c:layout>
            <c:manualLayout>
              <c:xMode val="edge"/>
              <c:yMode val="edge"/>
              <c:x val="0.52177015015821893"/>
              <c:y val="0.86992333650261999"/>
            </c:manualLayout>
          </c:layout>
        </c:title>
        <c:numFmt formatCode="General" sourceLinked="1"/>
        <c:tickLblPos val="nextTo"/>
        <c:txPr>
          <a:bodyPr/>
          <a:lstStyle/>
          <a:p>
            <a:pPr>
              <a:defRPr>
                <a:solidFill>
                  <a:schemeClr val="bg1"/>
                </a:solidFill>
              </a:defRPr>
            </a:pPr>
            <a:endParaRPr lang="en-US"/>
          </a:p>
        </c:txPr>
        <c:crossAx val="42393600"/>
        <c:crosses val="autoZero"/>
        <c:auto val="1"/>
        <c:lblAlgn val="ctr"/>
        <c:lblOffset val="100"/>
      </c:catAx>
      <c:valAx>
        <c:axId val="42393600"/>
        <c:scaling>
          <c:orientation val="minMax"/>
        </c:scaling>
        <c:axPos val="l"/>
        <c:title>
          <c:tx>
            <c:rich>
              <a:bodyPr rot="-5400000" vert="horz"/>
              <a:lstStyle/>
              <a:p>
                <a:pPr>
                  <a:defRPr sz="1800">
                    <a:solidFill>
                      <a:schemeClr val="bg1"/>
                    </a:solidFill>
                  </a:defRPr>
                </a:pPr>
                <a:r>
                  <a:rPr lang="en-ZW" sz="1800">
                    <a:solidFill>
                      <a:schemeClr val="bg1"/>
                    </a:solidFill>
                  </a:rPr>
                  <a:t>Membership</a:t>
                </a:r>
              </a:p>
            </c:rich>
          </c:tx>
          <c:layout>
            <c:manualLayout>
              <c:xMode val="edge"/>
              <c:yMode val="edge"/>
              <c:x val="2.8577823320030199E-2"/>
              <c:y val="0.31751306316068323"/>
            </c:manualLayout>
          </c:layout>
        </c:title>
        <c:numFmt formatCode="General" sourceLinked="1"/>
        <c:tickLblPos val="nextTo"/>
        <c:txPr>
          <a:bodyPr/>
          <a:lstStyle/>
          <a:p>
            <a:pPr>
              <a:defRPr>
                <a:solidFill>
                  <a:schemeClr val="bg1"/>
                </a:solidFill>
              </a:defRPr>
            </a:pPr>
            <a:endParaRPr lang="en-US"/>
          </a:p>
        </c:txPr>
        <c:crossAx val="47654400"/>
        <c:crosses val="autoZero"/>
        <c:crossBetween val="between"/>
      </c:valAx>
    </c:plotArea>
    <c:plotVisOnly val="1"/>
    <c:dispBlanksAs val="gap"/>
  </c:chart>
  <c:externalData r:id="rId1"/>
  <c:userShapes r:id="rId2"/>
</c:chartSpace>
</file>

<file path=ppt/comments/comment1.xml><?xml version="1.0" encoding="utf-8"?>
<p:cmLst xmlns:a="http://schemas.openxmlformats.org/drawingml/2006/main" xmlns:r="http://schemas.openxmlformats.org/officeDocument/2006/relationships" xmlns:p="http://schemas.openxmlformats.org/presentationml/2006/main">
  <p:cm authorId="0" dt="2017-03-10T13:54:45.429" idx="1">
    <p:pos x="10" y="10"/>
    <p:text/>
  </p:cm>
</p:cmLst>
</file>

<file path=ppt/drawings/drawing1.xml><?xml version="1.0" encoding="utf-8"?>
<c:userShapes xmlns:c="http://schemas.openxmlformats.org/drawingml/2006/chart">
  <cdr:relSizeAnchor xmlns:cdr="http://schemas.openxmlformats.org/drawingml/2006/chartDrawing">
    <cdr:from>
      <cdr:x>0.25405</cdr:x>
      <cdr:y>0.05208</cdr:y>
    </cdr:from>
    <cdr:to>
      <cdr:x>0.84572</cdr:x>
      <cdr:y>0.15278</cdr:y>
    </cdr:to>
    <cdr:sp macro="" textlink="">
      <cdr:nvSpPr>
        <cdr:cNvPr id="2" name="TextBox 1"/>
        <cdr:cNvSpPr txBox="1"/>
      </cdr:nvSpPr>
      <cdr:spPr>
        <a:xfrm xmlns:a="http://schemas.openxmlformats.org/drawingml/2006/main">
          <a:off x="1413191" y="162223"/>
          <a:ext cx="3291206" cy="31363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ZW" sz="1600" b="1" dirty="0">
              <a:solidFill>
                <a:schemeClr val="bg1"/>
              </a:solidFill>
            </a:rPr>
            <a:t>DEG MEMBERSHIP 2008-2017</a:t>
          </a:r>
        </a:p>
      </cdr:txBody>
    </cdr:sp>
  </cdr:relSizeAnchor>
  <cdr:relSizeAnchor xmlns:cdr="http://schemas.openxmlformats.org/drawingml/2006/chartDrawing">
    <cdr:from>
      <cdr:x>0.52568</cdr:x>
      <cdr:y>0.5841</cdr:y>
    </cdr:from>
    <cdr:to>
      <cdr:x>0.85274</cdr:x>
      <cdr:y>0.737</cdr:y>
    </cdr:to>
    <cdr:sp macro="" textlink="">
      <cdr:nvSpPr>
        <cdr:cNvPr id="3" name="TextBox 2"/>
        <cdr:cNvSpPr txBox="1"/>
      </cdr:nvSpPr>
      <cdr:spPr>
        <a:xfrm xmlns:a="http://schemas.openxmlformats.org/drawingml/2006/main">
          <a:off x="2924174" y="1819276"/>
          <a:ext cx="1819275" cy="476250"/>
        </a:xfrm>
        <a:prstGeom xmlns:a="http://schemas.openxmlformats.org/drawingml/2006/main" prst="rect">
          <a:avLst/>
        </a:prstGeom>
        <a:solidFill xmlns:a="http://schemas.openxmlformats.org/drawingml/2006/main">
          <a:schemeClr val="bg1">
            <a:lumMod val="75000"/>
          </a:schemeClr>
        </a:solidFill>
        <a:ln xmlns:a="http://schemas.openxmlformats.org/drawingml/2006/main">
          <a:solidFill>
            <a:sysClr val="windowText" lastClr="000000"/>
          </a:solidFill>
        </a:ln>
      </cdr:spPr>
      <cdr:txBody>
        <a:bodyPr xmlns:a="http://schemas.openxmlformats.org/drawingml/2006/main" vertOverflow="clip" wrap="none" rtlCol="0"/>
        <a:lstStyle xmlns:a="http://schemas.openxmlformats.org/drawingml/2006/main"/>
        <a:p xmlns:a="http://schemas.openxmlformats.org/drawingml/2006/main">
          <a:r>
            <a:rPr lang="en-ZW" sz="1100" b="1" dirty="0"/>
            <a:t>DEG makes up 2.7% </a:t>
          </a:r>
        </a:p>
        <a:p xmlns:a="http://schemas.openxmlformats.org/drawingml/2006/main">
          <a:r>
            <a:rPr lang="en-ZW" sz="1100" b="1" dirty="0"/>
            <a:t>of total AAPG membership</a:t>
          </a:r>
        </a:p>
      </cdr:txBody>
    </cdr:sp>
  </cdr:relSizeAnchor>
</c:userShapes>
</file>

<file path=ppt/drawings/drawing2.xml><?xml version="1.0" encoding="utf-8"?>
<c:userShapes xmlns:c="http://schemas.openxmlformats.org/drawingml/2006/chart">
  <cdr:relSizeAnchor xmlns:cdr="http://schemas.openxmlformats.org/drawingml/2006/chartDrawing">
    <cdr:from>
      <cdr:x>0.25405</cdr:x>
      <cdr:y>0.05208</cdr:y>
    </cdr:from>
    <cdr:to>
      <cdr:x>0.84572</cdr:x>
      <cdr:y>0.15278</cdr:y>
    </cdr:to>
    <cdr:sp macro="" textlink="">
      <cdr:nvSpPr>
        <cdr:cNvPr id="2" name="TextBox 1"/>
        <cdr:cNvSpPr txBox="1"/>
      </cdr:nvSpPr>
      <cdr:spPr>
        <a:xfrm xmlns:a="http://schemas.openxmlformats.org/drawingml/2006/main">
          <a:off x="1413191" y="162223"/>
          <a:ext cx="3291206" cy="31363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ZW" sz="1600" b="1" dirty="0">
              <a:solidFill>
                <a:schemeClr val="bg1"/>
              </a:solidFill>
            </a:rPr>
            <a:t>DEG MEMBERSHIP 2008-2017</a:t>
          </a:r>
        </a:p>
      </cdr:txBody>
    </cdr:sp>
  </cdr:relSizeAnchor>
  <cdr:relSizeAnchor xmlns:cdr="http://schemas.openxmlformats.org/drawingml/2006/chartDrawing">
    <cdr:from>
      <cdr:x>0.52568</cdr:x>
      <cdr:y>0.5841</cdr:y>
    </cdr:from>
    <cdr:to>
      <cdr:x>0.89388</cdr:x>
      <cdr:y>0.6762</cdr:y>
    </cdr:to>
    <cdr:sp macro="" textlink="">
      <cdr:nvSpPr>
        <cdr:cNvPr id="3" name="TextBox 2"/>
        <cdr:cNvSpPr txBox="1"/>
      </cdr:nvSpPr>
      <cdr:spPr>
        <a:xfrm xmlns:a="http://schemas.openxmlformats.org/drawingml/2006/main">
          <a:off x="3071860" y="2859110"/>
          <a:ext cx="2151623" cy="450827"/>
        </a:xfrm>
        <a:prstGeom xmlns:a="http://schemas.openxmlformats.org/drawingml/2006/main" prst="rect">
          <a:avLst/>
        </a:prstGeom>
        <a:solidFill xmlns:a="http://schemas.openxmlformats.org/drawingml/2006/main">
          <a:schemeClr val="bg1">
            <a:lumMod val="75000"/>
          </a:schemeClr>
        </a:solidFill>
        <a:ln xmlns:a="http://schemas.openxmlformats.org/drawingml/2006/main">
          <a:solidFill>
            <a:sysClr val="windowText" lastClr="000000"/>
          </a:solidFill>
        </a:ln>
      </cdr:spPr>
      <cdr:txBody>
        <a:bodyPr xmlns:a="http://schemas.openxmlformats.org/drawingml/2006/main" vertOverflow="clip" wrap="none" rtlCol="0"/>
        <a:lstStyle xmlns:a="http://schemas.openxmlformats.org/drawingml/2006/main"/>
        <a:p xmlns:a="http://schemas.openxmlformats.org/drawingml/2006/main">
          <a:r>
            <a:rPr lang="en-ZW" sz="1100" dirty="0"/>
            <a:t>DEG makes up 2.7% </a:t>
          </a:r>
        </a:p>
        <a:p xmlns:a="http://schemas.openxmlformats.org/drawingml/2006/main">
          <a:r>
            <a:rPr lang="en-ZW" sz="1100" dirty="0"/>
            <a:t>of </a:t>
          </a:r>
          <a:r>
            <a:rPr lang="en-ZW" sz="1100" dirty="0" smtClean="0"/>
            <a:t>the total </a:t>
          </a:r>
          <a:r>
            <a:rPr lang="en-ZW" sz="1100" dirty="0"/>
            <a:t>AAPG membership</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ACD3CE5-E841-4B47-B6C3-2BDA848878CD}" type="datetimeFigureOut">
              <a:rPr lang="en-US"/>
              <a:pPr>
                <a:defRPr/>
              </a:pPr>
              <a:t>8/17/2018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F52CB86-1FCF-464B-8FC7-4F24906D436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C113392-5774-4A8E-97D1-569BD08256B6}" type="slidenum">
              <a:rPr lang="en-US">
                <a:cs typeface="Arial" charset="0"/>
              </a:rPr>
              <a:pPr fontAlgn="base">
                <a:spcBef>
                  <a:spcPct val="0"/>
                </a:spcBef>
                <a:spcAft>
                  <a:spcPct val="0"/>
                </a:spcAft>
              </a:pPr>
              <a:t>2</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F3377C7-B845-4948-9367-E005B32DF6DA}" type="slidenum">
              <a:rPr lang="en-US">
                <a:cs typeface="Arial" charset="0"/>
              </a:rPr>
              <a:pPr fontAlgn="base">
                <a:spcBef>
                  <a:spcPct val="0"/>
                </a:spcBef>
                <a:spcAft>
                  <a:spcPct val="0"/>
                </a:spcAft>
              </a:pPr>
              <a:t>4</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5F8523F-70E6-4D33-A6B8-9B02F5998032}" type="slidenum">
              <a:rPr lang="en-US">
                <a:cs typeface="Arial" charset="0"/>
              </a:rPr>
              <a:pPr fontAlgn="base">
                <a:spcBef>
                  <a:spcPct val="0"/>
                </a:spcBef>
                <a:spcAft>
                  <a:spcPct val="0"/>
                </a:spcAft>
              </a:pPr>
              <a:t>5</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AAPG-Logo-transparent-1200px.png"/>
          <p:cNvPicPr>
            <a:picLocks noChangeAspect="1"/>
          </p:cNvPicPr>
          <p:nvPr userDrawn="1"/>
        </p:nvPicPr>
        <p:blipFill>
          <a:blip r:embed="rId2"/>
          <a:srcRect/>
          <a:stretch>
            <a:fillRect/>
          </a:stretch>
        </p:blipFill>
        <p:spPr bwMode="auto">
          <a:xfrm>
            <a:off x="7331075" y="6303963"/>
            <a:ext cx="1709738" cy="482600"/>
          </a:xfrm>
          <a:prstGeom prst="rect">
            <a:avLst/>
          </a:prstGeom>
          <a:noFill/>
          <a:ln w="9525">
            <a:noFill/>
            <a:miter lim="800000"/>
            <a:headEnd/>
            <a:tailEnd/>
          </a:ln>
        </p:spPr>
      </p:pic>
      <p:sp>
        <p:nvSpPr>
          <p:cNvPr id="2" name="Title 1"/>
          <p:cNvSpPr>
            <a:spLocks noGrp="1"/>
          </p:cNvSpPr>
          <p:nvPr>
            <p:ph type="ctrTitle"/>
          </p:nvPr>
        </p:nvSpPr>
        <p:spPr>
          <a:xfrm>
            <a:off x="685799" y="2130425"/>
            <a:ext cx="8215745" cy="1470025"/>
          </a:xfrm>
        </p:spPr>
        <p:txBody>
          <a:bodyPr/>
          <a:lstStyle/>
          <a:p>
            <a:r>
              <a:rPr lang="en-US" dirty="0"/>
              <a:t>Click to edit Master title style</a:t>
            </a:r>
          </a:p>
        </p:txBody>
      </p:sp>
      <p:sp>
        <p:nvSpPr>
          <p:cNvPr id="3" name="Subtitle 2"/>
          <p:cNvSpPr>
            <a:spLocks noGrp="1"/>
          </p:cNvSpPr>
          <p:nvPr>
            <p:ph type="subTitle" idx="1"/>
          </p:nvPr>
        </p:nvSpPr>
        <p:spPr>
          <a:xfrm>
            <a:off x="1590964"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Date Placeholder 3"/>
          <p:cNvSpPr>
            <a:spLocks noGrp="1"/>
          </p:cNvSpPr>
          <p:nvPr>
            <p:ph type="dt" sz="half" idx="10"/>
          </p:nvPr>
        </p:nvSpPr>
        <p:spPr/>
        <p:txBody>
          <a:bodyPr/>
          <a:lstStyle>
            <a:lvl1pPr>
              <a:defRPr/>
            </a:lvl1pPr>
          </a:lstStyle>
          <a:p>
            <a:pPr>
              <a:defRPr/>
            </a:pPr>
            <a:fld id="{8ACDB3CC-F982-40F9-8DD6-BCC9AFBF44BD}" type="datetime1">
              <a:rPr lang="en-US"/>
              <a:pPr>
                <a:defRPr/>
              </a:pPr>
              <a:t>8/17/2018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9CC0FE8-5530-4F9F-9E19-8C74716FE00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8B4756F-1A60-40C7-8A43-9D0069F16168}" type="datetimeFigureOut">
              <a:rPr lang="en-US"/>
              <a:pPr>
                <a:defRPr/>
              </a:pPr>
              <a:t>8/17/2018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76FA1C-BA80-4F9C-8036-38F2CADC809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A89E87B-D032-48D8-8D9A-E1A74ACD9C72}" type="datetimeFigureOut">
              <a:rPr lang="en-US"/>
              <a:pPr>
                <a:defRPr/>
              </a:pPr>
              <a:t>8/17/2018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C3BCE6-ACA4-4882-94C4-C242E595CF5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9EAD713-3959-422D-805F-8795120F23D6}" type="datetimeFigureOut">
              <a:rPr lang="en-US"/>
              <a:pPr>
                <a:defRPr/>
              </a:pPr>
              <a:t>8/17/2018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668F070-B06C-4638-B13A-86FEBE03317C}"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C3CDDD6-D815-495B-940D-2DE0584C16EF}" type="datetimeFigureOut">
              <a:rPr lang="en-US"/>
              <a:pPr>
                <a:defRPr/>
              </a:pPr>
              <a:t>8/17/2018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6861D1-AF55-41AB-B81F-546D53914720}"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ABF8D0F-DECC-4AC9-AD72-91CF468513C1}" type="datetimeFigureOut">
              <a:rPr lang="en-US"/>
              <a:pPr>
                <a:defRPr/>
              </a:pPr>
              <a:t>8/17/2018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29F20E3-34FE-43B4-B153-CEF0E8B8CCC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7E9D202-43E3-41D1-B842-C631FA3E1505}" type="datetimeFigureOut">
              <a:rPr lang="en-US"/>
              <a:pPr>
                <a:defRPr/>
              </a:pPr>
              <a:t>8/17/2018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B3B38AE-2BEB-4DE8-A188-41E2FAB84055}"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B9C683A-D760-48EA-80CE-080E4CEC3C3F}" type="datetimeFigureOut">
              <a:rPr lang="en-US"/>
              <a:pPr>
                <a:defRPr/>
              </a:pPr>
              <a:t>8/17/2018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5DB3F6C-C7A4-4D8E-BBF8-E848A060E3C8}"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9382CF-A8A8-455E-85AF-17CDAF5DE3FC}" type="datetimeFigureOut">
              <a:rPr lang="en-US"/>
              <a:pPr>
                <a:defRPr/>
              </a:pPr>
              <a:t>8/17/2018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B1CA91A-7CCC-4182-BBB5-6C0A6AE6734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CADBA64-D03E-4215-9EA9-3823E218629A}" type="datetimeFigureOut">
              <a:rPr lang="en-US"/>
              <a:pPr>
                <a:defRPr/>
              </a:pPr>
              <a:t>8/17/2018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44D3F90-4F9F-4991-8397-B90665B4592A}"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D7A3ECA-DCD9-4291-87D5-A5672BE33591}" type="datetimeFigureOut">
              <a:rPr lang="en-US"/>
              <a:pPr>
                <a:defRPr/>
              </a:pPr>
              <a:t>8/17/2018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54578C1-48CE-433D-A3F3-62458A637B1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7566C61-E815-4A47-9630-89E6423FBFB2}" type="datetimeFigureOut">
              <a:rPr lang="en-US"/>
              <a:pPr>
                <a:defRPr/>
              </a:pPr>
              <a:t>8/17/2018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CCBE35-06C3-4815-B7FA-A05EFE9DE524}"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1905699-3422-46F0-83C1-4236980A2878}" type="datetimeFigureOut">
              <a:rPr lang="en-US"/>
              <a:pPr>
                <a:defRPr/>
              </a:pPr>
              <a:t>8/17/2018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B1761F2-7F1C-4EBA-913F-7A20EED41236}"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8308CC-AD2B-4627-A5BF-21F7CCAC6009}" type="datetimeFigureOut">
              <a:rPr lang="en-US"/>
              <a:pPr>
                <a:defRPr/>
              </a:pPr>
              <a:t>8/17/2018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B0AAAF-E110-4AEC-8229-5B3C67AEB456}"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14DD8A2-EF5C-4A28-BE4A-9F9822848C02}" type="datetimeFigureOut">
              <a:rPr lang="en-US"/>
              <a:pPr>
                <a:defRPr/>
              </a:pPr>
              <a:t>8/17/2018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F7543F0-C475-4C9C-8176-0F5C0590AD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C64C1F6-9B8F-4843-960C-0561EBBFB0C2}" type="datetimeFigureOut">
              <a:rPr lang="en-US"/>
              <a:pPr>
                <a:defRPr/>
              </a:pPr>
              <a:t>8/17/2018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944CE0-30B7-47DC-BDC4-C03DD0F5D47C}"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6813AA4-31C6-4818-A851-E1AF77694108}" type="datetimeFigureOut">
              <a:rPr lang="en-US"/>
              <a:pPr>
                <a:defRPr/>
              </a:pPr>
              <a:t>8/17/2018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080A763-7D7F-4EEE-AC6E-920FCA8B91A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BEFD4B4-79E8-40DA-A532-C2B133AD0376}" type="datetimeFigureOut">
              <a:rPr lang="en-US"/>
              <a:pPr>
                <a:defRPr/>
              </a:pPr>
              <a:t>8/17/2018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78F0AAA-0974-42CE-AB56-5D9F8C3EB32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C491902-24C1-47B9-99B0-C5203309F4C3}" type="datetimeFigureOut">
              <a:rPr lang="en-US"/>
              <a:pPr>
                <a:defRPr/>
              </a:pPr>
              <a:t>8/17/2018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2AE662-CAFE-4FE9-90A0-3B30CF6328D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114C716-618D-4D2C-A7CF-419E6AEB7A27}" type="datetimeFigureOut">
              <a:rPr lang="en-US"/>
              <a:pPr>
                <a:defRPr/>
              </a:pPr>
              <a:t>8/17/2018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F9C139E-C604-4918-A45D-D75DA86A58B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CB97D68C-FA93-4853-9DCC-3199851E5A05}" type="datetimeFigureOut">
              <a:rPr lang="en-US"/>
              <a:pPr>
                <a:defRPr/>
              </a:pPr>
              <a:t>8/17/2018</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661C14B1-CEB2-4BBB-B41B-CD220AE6193B}" type="slidenum">
              <a:rPr lang="en-US"/>
              <a:pPr>
                <a:defRPr/>
              </a:pPr>
              <a:t>‹#›</a:t>
            </a:fld>
            <a:endParaRPr lang="en-US" dirty="0">
              <a:solidFill>
                <a:schemeClr val="accent3">
                  <a:shade val="75000"/>
                </a:scheme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9895995-1FB6-42F3-9B12-D96A1E03EC53}" type="datetimeFigureOut">
              <a:rPr lang="en-US"/>
              <a:pPr>
                <a:defRPr/>
              </a:pPr>
              <a:t>8/17/2018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66778F8-2C5E-4C9D-A8F1-E9AAB5708F3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85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28688" y="274638"/>
            <a:ext cx="775811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928688" y="1600200"/>
            <a:ext cx="7758112"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928688" y="6356350"/>
            <a:ext cx="1662112"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Arial Narrow Bold"/>
                <a:cs typeface="+mn-cs"/>
              </a:defRPr>
            </a:lvl1pPr>
          </a:lstStyle>
          <a:p>
            <a:pPr>
              <a:defRPr/>
            </a:pPr>
            <a:fld id="{473610EF-0F17-45E0-9786-2976EE7BDE2E}" type="datetimeFigureOut">
              <a:rPr lang="en-US"/>
              <a:pPr>
                <a:defRPr/>
              </a:pPr>
              <a:t>8/17/2018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Arial Narrow Bold"/>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Arial Narrow Bold"/>
                <a:cs typeface="+mn-cs"/>
              </a:defRPr>
            </a:lvl1pPr>
          </a:lstStyle>
          <a:p>
            <a:pPr>
              <a:defRPr/>
            </a:pPr>
            <a:fld id="{14F50002-454E-46AD-8ADF-26C9DB0420E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93490" r:id="rId1"/>
    <p:sldLayoutId id="2147493470" r:id="rId2"/>
    <p:sldLayoutId id="2147493471" r:id="rId3"/>
    <p:sldLayoutId id="2147493472" r:id="rId4"/>
    <p:sldLayoutId id="2147493473" r:id="rId5"/>
    <p:sldLayoutId id="2147493474" r:id="rId6"/>
    <p:sldLayoutId id="2147493475" r:id="rId7"/>
    <p:sldLayoutId id="2147493491" r:id="rId8"/>
    <p:sldLayoutId id="2147493476" r:id="rId9"/>
    <p:sldLayoutId id="2147493477" r:id="rId10"/>
    <p:sldLayoutId id="2147493478" r:id="rId11"/>
  </p:sldLayoutIdLst>
  <p:txStyles>
    <p:titleStyle>
      <a:lvl1pPr algn="ctr" defTabSz="457200" rtl="0" fontAlgn="base">
        <a:spcBef>
          <a:spcPct val="0"/>
        </a:spcBef>
        <a:spcAft>
          <a:spcPct val="0"/>
        </a:spcAft>
        <a:defRPr sz="4400" kern="1200">
          <a:solidFill>
            <a:srgbClr val="8EB83E"/>
          </a:solidFill>
          <a:latin typeface="Arial Narrow Bold"/>
          <a:ea typeface="+mj-ea"/>
          <a:cs typeface="+mj-cs"/>
        </a:defRPr>
      </a:lvl1pPr>
      <a:lvl2pPr algn="ctr" defTabSz="457200" rtl="0" fontAlgn="base">
        <a:spcBef>
          <a:spcPct val="0"/>
        </a:spcBef>
        <a:spcAft>
          <a:spcPct val="0"/>
        </a:spcAft>
        <a:defRPr sz="4400">
          <a:solidFill>
            <a:srgbClr val="8EB83E"/>
          </a:solidFill>
          <a:latin typeface="Arial Narrow Bold" pitchFamily="34" charset="0"/>
        </a:defRPr>
      </a:lvl2pPr>
      <a:lvl3pPr algn="ctr" defTabSz="457200" rtl="0" fontAlgn="base">
        <a:spcBef>
          <a:spcPct val="0"/>
        </a:spcBef>
        <a:spcAft>
          <a:spcPct val="0"/>
        </a:spcAft>
        <a:defRPr sz="4400">
          <a:solidFill>
            <a:srgbClr val="8EB83E"/>
          </a:solidFill>
          <a:latin typeface="Arial Narrow Bold" pitchFamily="34" charset="0"/>
        </a:defRPr>
      </a:lvl3pPr>
      <a:lvl4pPr algn="ctr" defTabSz="457200" rtl="0" fontAlgn="base">
        <a:spcBef>
          <a:spcPct val="0"/>
        </a:spcBef>
        <a:spcAft>
          <a:spcPct val="0"/>
        </a:spcAft>
        <a:defRPr sz="4400">
          <a:solidFill>
            <a:srgbClr val="8EB83E"/>
          </a:solidFill>
          <a:latin typeface="Arial Narrow Bold" pitchFamily="34" charset="0"/>
        </a:defRPr>
      </a:lvl4pPr>
      <a:lvl5pPr algn="ctr" defTabSz="457200" rtl="0" fontAlgn="base">
        <a:spcBef>
          <a:spcPct val="0"/>
        </a:spcBef>
        <a:spcAft>
          <a:spcPct val="0"/>
        </a:spcAft>
        <a:defRPr sz="4400">
          <a:solidFill>
            <a:srgbClr val="8EB83E"/>
          </a:solidFill>
          <a:latin typeface="Arial Narrow Bold" pitchFamily="34" charset="0"/>
        </a:defRPr>
      </a:lvl5pPr>
      <a:lvl6pPr marL="457200" algn="ctr" defTabSz="457200" rtl="0" fontAlgn="base">
        <a:spcBef>
          <a:spcPct val="0"/>
        </a:spcBef>
        <a:spcAft>
          <a:spcPct val="0"/>
        </a:spcAft>
        <a:defRPr sz="4400">
          <a:solidFill>
            <a:srgbClr val="8EB83E"/>
          </a:solidFill>
          <a:latin typeface="Arial Narrow Bold" pitchFamily="34" charset="0"/>
        </a:defRPr>
      </a:lvl6pPr>
      <a:lvl7pPr marL="914400" algn="ctr" defTabSz="457200" rtl="0" fontAlgn="base">
        <a:spcBef>
          <a:spcPct val="0"/>
        </a:spcBef>
        <a:spcAft>
          <a:spcPct val="0"/>
        </a:spcAft>
        <a:defRPr sz="4400">
          <a:solidFill>
            <a:srgbClr val="8EB83E"/>
          </a:solidFill>
          <a:latin typeface="Arial Narrow Bold" pitchFamily="34" charset="0"/>
        </a:defRPr>
      </a:lvl7pPr>
      <a:lvl8pPr marL="1371600" algn="ctr" defTabSz="457200" rtl="0" fontAlgn="base">
        <a:spcBef>
          <a:spcPct val="0"/>
        </a:spcBef>
        <a:spcAft>
          <a:spcPct val="0"/>
        </a:spcAft>
        <a:defRPr sz="4400">
          <a:solidFill>
            <a:srgbClr val="8EB83E"/>
          </a:solidFill>
          <a:latin typeface="Arial Narrow Bold" pitchFamily="34" charset="0"/>
        </a:defRPr>
      </a:lvl8pPr>
      <a:lvl9pPr marL="1828800" algn="ctr" defTabSz="457200" rtl="0" fontAlgn="base">
        <a:spcBef>
          <a:spcPct val="0"/>
        </a:spcBef>
        <a:spcAft>
          <a:spcPct val="0"/>
        </a:spcAft>
        <a:defRPr sz="4400">
          <a:solidFill>
            <a:srgbClr val="8EB83E"/>
          </a:solidFill>
          <a:latin typeface="Arial Narrow Bold"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bg1"/>
          </a:solidFill>
          <a:latin typeface="Arial Narrow Bold"/>
          <a:ea typeface="+mn-ea"/>
          <a:cs typeface="+mn-cs"/>
        </a:defRPr>
      </a:lvl1pPr>
      <a:lvl2pPr marL="742950" indent="-285750" algn="l" defTabSz="457200" rtl="0" fontAlgn="base">
        <a:spcBef>
          <a:spcPct val="20000"/>
        </a:spcBef>
        <a:spcAft>
          <a:spcPct val="0"/>
        </a:spcAft>
        <a:buFont typeface="Arial" charset="0"/>
        <a:buChar char="–"/>
        <a:defRPr sz="2800" kern="1200">
          <a:solidFill>
            <a:schemeClr val="bg1"/>
          </a:solidFill>
          <a:latin typeface="Arial Narrow Bold"/>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bg1"/>
          </a:solidFill>
          <a:latin typeface="Arial Narrow Bold"/>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bg1"/>
          </a:solidFill>
          <a:latin typeface="Arial Narrow Bold"/>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bg1"/>
          </a:solidFill>
          <a:latin typeface="Arial Narrow Bold"/>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869C3DF5-72B4-455C-8DC2-EC16B737A61A}" type="datetimeFigureOut">
              <a:rPr lang="en-US"/>
              <a:pPr>
                <a:defRPr/>
              </a:pPr>
              <a:t>8/17/2018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2D69730-644B-40A2-A3F9-2749C3BE53F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93479" r:id="rId1"/>
    <p:sldLayoutId id="2147493480" r:id="rId2"/>
    <p:sldLayoutId id="2147493481" r:id="rId3"/>
    <p:sldLayoutId id="2147493482" r:id="rId4"/>
    <p:sldLayoutId id="2147493483" r:id="rId5"/>
    <p:sldLayoutId id="2147493484" r:id="rId6"/>
    <p:sldLayoutId id="2147493485" r:id="rId7"/>
    <p:sldLayoutId id="2147493486" r:id="rId8"/>
    <p:sldLayoutId id="2147493487" r:id="rId9"/>
    <p:sldLayoutId id="2147493488" r:id="rId10"/>
    <p:sldLayoutId id="2147493489"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385E"/>
        </a:solidFill>
        <a:effectLst/>
      </p:bgPr>
    </p:bg>
    <p:spTree>
      <p:nvGrpSpPr>
        <p:cNvPr id="1" name=""/>
        <p:cNvGrpSpPr/>
        <p:nvPr/>
      </p:nvGrpSpPr>
      <p:grpSpPr>
        <a:xfrm>
          <a:off x="0" y="0"/>
          <a:ext cx="0" cy="0"/>
          <a:chOff x="0" y="0"/>
          <a:chExt cx="0" cy="0"/>
        </a:xfrm>
      </p:grpSpPr>
      <p:pic>
        <p:nvPicPr>
          <p:cNvPr id="26626" name="Picture 5" descr="AAPG-Logo-transparent-1200px.png"/>
          <p:cNvPicPr>
            <a:picLocks noChangeAspect="1"/>
          </p:cNvPicPr>
          <p:nvPr/>
        </p:nvPicPr>
        <p:blipFill>
          <a:blip r:embed="rId2"/>
          <a:srcRect/>
          <a:stretch>
            <a:fillRect/>
          </a:stretch>
        </p:blipFill>
        <p:spPr bwMode="auto">
          <a:xfrm>
            <a:off x="1422400" y="1025525"/>
            <a:ext cx="6299200" cy="1939925"/>
          </a:xfrm>
          <a:prstGeom prst="rect">
            <a:avLst/>
          </a:prstGeom>
          <a:noFill/>
          <a:ln w="9525">
            <a:noFill/>
            <a:miter lim="800000"/>
            <a:headEnd/>
            <a:tailEnd/>
          </a:ln>
        </p:spPr>
      </p:pic>
      <p:sp>
        <p:nvSpPr>
          <p:cNvPr id="26627" name="Title 1"/>
          <p:cNvSpPr txBox="1">
            <a:spLocks/>
          </p:cNvSpPr>
          <p:nvPr/>
        </p:nvSpPr>
        <p:spPr bwMode="auto">
          <a:xfrm>
            <a:off x="463550" y="2668588"/>
            <a:ext cx="8216900" cy="1598612"/>
          </a:xfrm>
          <a:prstGeom prst="rect">
            <a:avLst/>
          </a:prstGeom>
          <a:noFill/>
          <a:ln w="9525">
            <a:noFill/>
            <a:miter lim="800000"/>
            <a:headEnd/>
            <a:tailEnd/>
          </a:ln>
        </p:spPr>
        <p:txBody>
          <a:bodyPr anchor="ctr"/>
          <a:lstStyle/>
          <a:p>
            <a:pPr algn="ctr"/>
            <a:r>
              <a:rPr lang="en-US" sz="4400" b="1">
                <a:solidFill>
                  <a:srgbClr val="8EB83E"/>
                </a:solidFill>
                <a:latin typeface="Arial Narrow Bold" pitchFamily="34" charset="0"/>
              </a:rPr>
              <a:t>Division of Environmental Geosciences</a:t>
            </a:r>
          </a:p>
        </p:txBody>
      </p:sp>
      <p:sp>
        <p:nvSpPr>
          <p:cNvPr id="26628" name="Title 1"/>
          <p:cNvSpPr txBox="1">
            <a:spLocks/>
          </p:cNvSpPr>
          <p:nvPr/>
        </p:nvSpPr>
        <p:spPr bwMode="auto">
          <a:xfrm>
            <a:off x="463550" y="4621213"/>
            <a:ext cx="8216900" cy="1470025"/>
          </a:xfrm>
          <a:prstGeom prst="rect">
            <a:avLst/>
          </a:prstGeom>
          <a:noFill/>
          <a:ln w="9525">
            <a:noFill/>
            <a:miter lim="800000"/>
            <a:headEnd/>
            <a:tailEnd/>
          </a:ln>
        </p:spPr>
        <p:txBody>
          <a:bodyPr anchor="ctr"/>
          <a:lstStyle/>
          <a:p>
            <a:pPr algn="ctr"/>
            <a:endParaRPr lang="en-US" sz="2000" b="1">
              <a:solidFill>
                <a:schemeClr val="bg1"/>
              </a:solidFill>
              <a:latin typeface="Arial Narrow Bold" pitchFamily="34" charset="0"/>
            </a:endParaRPr>
          </a:p>
        </p:txBody>
      </p:sp>
      <p:sp>
        <p:nvSpPr>
          <p:cNvPr id="26629" name="TextBox 1"/>
          <p:cNvSpPr txBox="1">
            <a:spLocks noChangeArrowheads="1"/>
          </p:cNvSpPr>
          <p:nvPr/>
        </p:nvSpPr>
        <p:spPr bwMode="auto">
          <a:xfrm>
            <a:off x="2913063" y="5519738"/>
            <a:ext cx="3205162" cy="641350"/>
          </a:xfrm>
          <a:prstGeom prst="rect">
            <a:avLst/>
          </a:prstGeom>
          <a:noFill/>
          <a:ln w="9525">
            <a:noFill/>
            <a:miter lim="800000"/>
            <a:headEnd/>
            <a:tailEnd/>
          </a:ln>
        </p:spPr>
        <p:txBody>
          <a:bodyPr>
            <a:spAutoFit/>
          </a:bodyPr>
          <a:lstStyle/>
          <a:p>
            <a:pPr algn="ctr"/>
            <a:r>
              <a:rPr lang="en-US" b="1">
                <a:solidFill>
                  <a:schemeClr val="bg1"/>
                </a:solidFill>
              </a:rPr>
              <a:t>Stephen M. Testa </a:t>
            </a:r>
          </a:p>
          <a:p>
            <a:pPr algn="ctr"/>
            <a:r>
              <a:rPr lang="en-US" b="1">
                <a:solidFill>
                  <a:schemeClr val="bg1"/>
                </a:solidFill>
              </a:rPr>
              <a:t>DEG President</a:t>
            </a:r>
          </a:p>
        </p:txBody>
      </p:sp>
      <p:sp>
        <p:nvSpPr>
          <p:cNvPr id="26630" name="TextBox 2"/>
          <p:cNvSpPr txBox="1">
            <a:spLocks noChangeArrowheads="1"/>
          </p:cNvSpPr>
          <p:nvPr/>
        </p:nvSpPr>
        <p:spPr bwMode="auto">
          <a:xfrm>
            <a:off x="1339850" y="4402138"/>
            <a:ext cx="6464300" cy="930275"/>
          </a:xfrm>
          <a:prstGeom prst="rect">
            <a:avLst/>
          </a:prstGeom>
          <a:noFill/>
          <a:ln w="9525">
            <a:noFill/>
            <a:miter lim="800000"/>
            <a:headEnd/>
            <a:tailEnd/>
          </a:ln>
        </p:spPr>
        <p:txBody>
          <a:bodyPr>
            <a:spAutoFit/>
          </a:bodyPr>
          <a:lstStyle/>
          <a:p>
            <a:pPr algn="ctr"/>
            <a:r>
              <a:rPr lang="en-US" sz="2200">
                <a:solidFill>
                  <a:schemeClr val="bg1"/>
                </a:solidFill>
              </a:rPr>
              <a:t>House of Delegates Meeting, ACE 2018</a:t>
            </a:r>
          </a:p>
          <a:p>
            <a:pPr algn="ctr">
              <a:lnSpc>
                <a:spcPct val="150000"/>
              </a:lnSpc>
            </a:pPr>
            <a:r>
              <a:rPr lang="en-US" sz="2200">
                <a:solidFill>
                  <a:schemeClr val="bg1"/>
                </a:solidFill>
              </a:rPr>
              <a:t>May,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87400" y="90488"/>
            <a:ext cx="8216900" cy="717550"/>
          </a:xfrm>
          <a:prstGeom prst="rect">
            <a:avLst/>
          </a:prstGeom>
        </p:spPr>
        <p:txBody>
          <a:bodyPr anchor="ctr">
            <a:normAutofit fontScale="97500"/>
          </a:bodyPr>
          <a:lstStyle>
            <a:lvl1pPr algn="ctr" defTabSz="457200" rtl="0" eaLnBrk="1" latinLnBrk="0" hangingPunct="1">
              <a:spcBef>
                <a:spcPct val="0"/>
              </a:spcBef>
              <a:buNone/>
              <a:defRPr sz="4400" kern="1200">
                <a:solidFill>
                  <a:srgbClr val="8EB83E"/>
                </a:solidFill>
                <a:latin typeface="Arial Narrow Bold"/>
                <a:ea typeface="+mj-ea"/>
                <a:cs typeface="+mj-cs"/>
              </a:defRPr>
            </a:lvl1pPr>
          </a:lstStyle>
          <a:p>
            <a:pPr fontAlgn="auto">
              <a:spcAft>
                <a:spcPts val="0"/>
              </a:spcAft>
              <a:defRPr/>
            </a:pPr>
            <a:r>
              <a:rPr lang="en-US" sz="3600" b="1" dirty="0"/>
              <a:t>Division of Environmental Geosciences</a:t>
            </a:r>
          </a:p>
        </p:txBody>
      </p:sp>
      <p:pic>
        <p:nvPicPr>
          <p:cNvPr id="38914" name="Picture 4" descr="meta_DEG_200x200.png"/>
          <p:cNvPicPr>
            <a:picLocks noChangeAspect="1"/>
          </p:cNvPicPr>
          <p:nvPr/>
        </p:nvPicPr>
        <p:blipFill>
          <a:blip r:embed="rId2"/>
          <a:srcRect/>
          <a:stretch>
            <a:fillRect/>
          </a:stretch>
        </p:blipFill>
        <p:spPr bwMode="auto">
          <a:xfrm>
            <a:off x="255588" y="90488"/>
            <a:ext cx="717550" cy="717550"/>
          </a:xfrm>
          <a:prstGeom prst="rect">
            <a:avLst/>
          </a:prstGeom>
          <a:noFill/>
          <a:ln w="9525">
            <a:noFill/>
            <a:miter lim="800000"/>
            <a:headEnd/>
            <a:tailEnd/>
          </a:ln>
        </p:spPr>
      </p:pic>
      <p:sp>
        <p:nvSpPr>
          <p:cNvPr id="2" name="Rectangle 1"/>
          <p:cNvSpPr/>
          <p:nvPr/>
        </p:nvSpPr>
        <p:spPr>
          <a:xfrm>
            <a:off x="787400" y="1998663"/>
            <a:ext cx="7847013" cy="3416300"/>
          </a:xfrm>
          <a:prstGeom prst="rect">
            <a:avLst/>
          </a:prstGeom>
        </p:spPr>
        <p:txBody>
          <a:bodyPr>
            <a:spAutoFit/>
          </a:bodyPr>
          <a:lstStyle/>
          <a:p>
            <a:pPr marL="285750" indent="-285750" fontAlgn="auto">
              <a:spcBef>
                <a:spcPts val="0"/>
              </a:spcBef>
              <a:spcAft>
                <a:spcPts val="0"/>
              </a:spcAft>
              <a:buFont typeface="Arial" panose="020B0604020202020204" pitchFamily="34" charset="0"/>
              <a:buChar char="•"/>
              <a:defRPr/>
            </a:pPr>
            <a:r>
              <a:rPr lang="en-ZW" sz="2400" b="1" dirty="0">
                <a:solidFill>
                  <a:schemeClr val="bg1"/>
                </a:solidFill>
                <a:latin typeface="+mn-lt"/>
                <a:cs typeface="+mn-cs"/>
              </a:rPr>
              <a:t>If you think environmental issues and concerns </a:t>
            </a:r>
            <a:r>
              <a:rPr lang="en-ZW" sz="2400" b="1" dirty="0">
                <a:solidFill>
                  <a:schemeClr val="bg1"/>
                </a:solidFill>
                <a:latin typeface="+mn-lt"/>
                <a:cs typeface="+mn-cs"/>
              </a:rPr>
              <a:t>are </a:t>
            </a:r>
            <a:r>
              <a:rPr lang="en-ZW" sz="2400" b="1" dirty="0">
                <a:solidFill>
                  <a:schemeClr val="bg1"/>
                </a:solidFill>
                <a:latin typeface="+mn-lt"/>
                <a:cs typeface="+mn-cs"/>
              </a:rPr>
              <a:t>not part of the oil and gas business, maybe you should think again. </a:t>
            </a:r>
          </a:p>
          <a:p>
            <a:pPr marL="285750" indent="-285750" fontAlgn="auto">
              <a:spcBef>
                <a:spcPts val="0"/>
              </a:spcBef>
              <a:spcAft>
                <a:spcPts val="0"/>
              </a:spcAft>
              <a:buFont typeface="Arial" panose="020B0604020202020204" pitchFamily="34" charset="0"/>
              <a:buChar char="•"/>
              <a:defRPr/>
            </a:pPr>
            <a:endParaRPr lang="en-ZW" sz="2400" b="1" dirty="0">
              <a:solidFill>
                <a:schemeClr val="bg1"/>
              </a:solidFill>
              <a:latin typeface="+mn-lt"/>
              <a:cs typeface="+mn-cs"/>
            </a:endParaRPr>
          </a:p>
          <a:p>
            <a:pPr marL="285750" indent="-285750" fontAlgn="auto">
              <a:spcBef>
                <a:spcPts val="0"/>
              </a:spcBef>
              <a:spcAft>
                <a:spcPts val="0"/>
              </a:spcAft>
              <a:buFont typeface="Arial" panose="020B0604020202020204" pitchFamily="34" charset="0"/>
              <a:buChar char="•"/>
              <a:defRPr/>
            </a:pPr>
            <a:r>
              <a:rPr lang="en-ZW" sz="2400" b="1" dirty="0">
                <a:solidFill>
                  <a:schemeClr val="bg1"/>
                </a:solidFill>
                <a:latin typeface="+mn-lt"/>
                <a:cs typeface="+mn-cs"/>
              </a:rPr>
              <a:t>If you think you are not an environmental steward, maybe you should reconsider.</a:t>
            </a:r>
          </a:p>
          <a:p>
            <a:pPr fontAlgn="auto">
              <a:spcBef>
                <a:spcPts val="0"/>
              </a:spcBef>
              <a:spcAft>
                <a:spcPts val="0"/>
              </a:spcAft>
              <a:defRPr/>
            </a:pPr>
            <a:endParaRPr lang="en-ZW" sz="2400" b="1" dirty="0">
              <a:solidFill>
                <a:schemeClr val="bg1"/>
              </a:solidFill>
              <a:latin typeface="+mn-lt"/>
              <a:cs typeface="+mn-cs"/>
            </a:endParaRPr>
          </a:p>
          <a:p>
            <a:pPr marL="285750" indent="-285750" fontAlgn="auto">
              <a:spcBef>
                <a:spcPts val="0"/>
              </a:spcBef>
              <a:spcAft>
                <a:spcPts val="0"/>
              </a:spcAft>
              <a:buFont typeface="Arial" panose="020B0604020202020204" pitchFamily="34" charset="0"/>
              <a:buChar char="•"/>
              <a:defRPr/>
            </a:pPr>
            <a:r>
              <a:rPr lang="en-ZW" sz="2400" b="1" dirty="0">
                <a:solidFill>
                  <a:schemeClr val="bg1"/>
                </a:solidFill>
                <a:latin typeface="+mn-lt"/>
                <a:cs typeface="+mn-cs"/>
              </a:rPr>
              <a:t>If </a:t>
            </a:r>
            <a:r>
              <a:rPr lang="en-ZW" sz="2400" b="1" dirty="0">
                <a:solidFill>
                  <a:schemeClr val="bg1"/>
                </a:solidFill>
                <a:latin typeface="+mn-lt"/>
                <a:cs typeface="+mn-cs"/>
              </a:rPr>
              <a:t>you are not a member of DEG, maybe you should be.  </a:t>
            </a:r>
          </a:p>
        </p:txBody>
      </p:sp>
      <p:sp>
        <p:nvSpPr>
          <p:cNvPr id="38916" name="TextBox 2"/>
          <p:cNvSpPr txBox="1">
            <a:spLocks noChangeArrowheads="1"/>
          </p:cNvSpPr>
          <p:nvPr/>
        </p:nvSpPr>
        <p:spPr bwMode="auto">
          <a:xfrm>
            <a:off x="973138" y="1046163"/>
            <a:ext cx="5108575" cy="646112"/>
          </a:xfrm>
          <a:prstGeom prst="rect">
            <a:avLst/>
          </a:prstGeom>
          <a:noFill/>
          <a:ln w="9525">
            <a:noFill/>
            <a:miter lim="800000"/>
            <a:headEnd/>
            <a:tailEnd/>
          </a:ln>
        </p:spPr>
        <p:txBody>
          <a:bodyPr wrap="none">
            <a:spAutoFit/>
          </a:bodyPr>
          <a:lstStyle/>
          <a:p>
            <a:r>
              <a:rPr lang="en-ZW" sz="3600" b="1">
                <a:solidFill>
                  <a:schemeClr val="bg1"/>
                </a:solidFill>
              </a:rPr>
              <a:t>In closing – Why DEG: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ctrTitle"/>
          </p:nvPr>
        </p:nvSpPr>
        <p:spPr>
          <a:xfrm>
            <a:off x="704850" y="350838"/>
            <a:ext cx="8215313" cy="717550"/>
          </a:xfrm>
        </p:spPr>
        <p:txBody>
          <a:bodyPr/>
          <a:lstStyle/>
          <a:p>
            <a:r>
              <a:rPr lang="en-US" sz="3600" b="1" smtClean="0">
                <a:latin typeface="Arial Narrow Bold" pitchFamily="34" charset="0"/>
              </a:rPr>
              <a:t>Division of Environmental Geosciences</a:t>
            </a:r>
          </a:p>
        </p:txBody>
      </p:sp>
      <p:sp>
        <p:nvSpPr>
          <p:cNvPr id="27650" name="TextBox 2"/>
          <p:cNvSpPr txBox="1">
            <a:spLocks noChangeArrowheads="1"/>
          </p:cNvSpPr>
          <p:nvPr/>
        </p:nvSpPr>
        <p:spPr bwMode="auto">
          <a:xfrm>
            <a:off x="1585913" y="1073150"/>
            <a:ext cx="6675437" cy="5292725"/>
          </a:xfrm>
          <a:prstGeom prst="rect">
            <a:avLst/>
          </a:prstGeom>
          <a:noFill/>
          <a:ln w="9525">
            <a:noFill/>
            <a:miter lim="800000"/>
            <a:headEnd/>
            <a:tailEnd/>
          </a:ln>
        </p:spPr>
        <p:txBody>
          <a:bodyPr>
            <a:spAutoFit/>
          </a:bodyPr>
          <a:lstStyle/>
          <a:p>
            <a:r>
              <a:rPr lang="en-US" sz="3200" b="1">
                <a:solidFill>
                  <a:schemeClr val="bg1"/>
                </a:solidFill>
              </a:rPr>
              <a:t>Officers</a:t>
            </a:r>
          </a:p>
          <a:p>
            <a:pPr>
              <a:buClr>
                <a:schemeClr val="bg1"/>
              </a:buClr>
            </a:pPr>
            <a:endParaRPr lang="en-US">
              <a:solidFill>
                <a:schemeClr val="bg1"/>
              </a:solidFill>
            </a:endParaRPr>
          </a:p>
          <a:p>
            <a:pPr>
              <a:buClr>
                <a:schemeClr val="bg1"/>
              </a:buClr>
            </a:pPr>
            <a:r>
              <a:rPr lang="en-US">
                <a:solidFill>
                  <a:schemeClr val="bg1"/>
                </a:solidFill>
              </a:rPr>
              <a:t>President</a:t>
            </a:r>
          </a:p>
          <a:p>
            <a:pPr>
              <a:buClr>
                <a:schemeClr val="bg1"/>
              </a:buClr>
            </a:pPr>
            <a:endParaRPr lang="en-US">
              <a:solidFill>
                <a:schemeClr val="bg1"/>
              </a:solidFill>
            </a:endParaRPr>
          </a:p>
          <a:p>
            <a:pPr>
              <a:buClr>
                <a:schemeClr val="bg1"/>
              </a:buClr>
            </a:pPr>
            <a:endParaRPr lang="en-US">
              <a:solidFill>
                <a:schemeClr val="bg1"/>
              </a:solidFill>
            </a:endParaRPr>
          </a:p>
          <a:p>
            <a:pPr>
              <a:buClr>
                <a:schemeClr val="bg1"/>
              </a:buClr>
            </a:pPr>
            <a:r>
              <a:rPr lang="en-US">
                <a:solidFill>
                  <a:schemeClr val="bg1"/>
                </a:solidFill>
              </a:rPr>
              <a:t>Vice President:  Mark Lovell</a:t>
            </a:r>
          </a:p>
          <a:p>
            <a:pPr>
              <a:buClr>
                <a:schemeClr val="bg1"/>
              </a:buClr>
            </a:pPr>
            <a:endParaRPr lang="en-US">
              <a:solidFill>
                <a:schemeClr val="bg1"/>
              </a:solidFill>
            </a:endParaRPr>
          </a:p>
          <a:p>
            <a:pPr>
              <a:buClr>
                <a:schemeClr val="bg1"/>
              </a:buClr>
            </a:pPr>
            <a:endParaRPr lang="en-US">
              <a:solidFill>
                <a:schemeClr val="bg1"/>
              </a:solidFill>
            </a:endParaRPr>
          </a:p>
          <a:p>
            <a:pPr>
              <a:buClr>
                <a:schemeClr val="bg1"/>
              </a:buClr>
            </a:pPr>
            <a:r>
              <a:rPr lang="en-US">
                <a:solidFill>
                  <a:schemeClr val="bg1"/>
                </a:solidFill>
              </a:rPr>
              <a:t>President-Elect:  Mary Barrett </a:t>
            </a:r>
          </a:p>
          <a:p>
            <a:pPr>
              <a:buClr>
                <a:schemeClr val="bg1"/>
              </a:buClr>
            </a:pPr>
            <a:endParaRPr lang="en-US">
              <a:solidFill>
                <a:schemeClr val="bg1"/>
              </a:solidFill>
            </a:endParaRPr>
          </a:p>
          <a:p>
            <a:pPr>
              <a:buClr>
                <a:schemeClr val="bg1"/>
              </a:buClr>
            </a:pPr>
            <a:endParaRPr lang="en-US">
              <a:solidFill>
                <a:schemeClr val="bg1"/>
              </a:solidFill>
            </a:endParaRPr>
          </a:p>
          <a:p>
            <a:pPr>
              <a:buClr>
                <a:schemeClr val="bg1"/>
              </a:buClr>
            </a:pPr>
            <a:r>
              <a:rPr lang="en-US">
                <a:solidFill>
                  <a:schemeClr val="bg1"/>
                </a:solidFill>
              </a:rPr>
              <a:t>Secretary-Treasurer:  Skyler Smith</a:t>
            </a:r>
          </a:p>
          <a:p>
            <a:pPr>
              <a:buClr>
                <a:schemeClr val="bg1"/>
              </a:buClr>
            </a:pPr>
            <a:endParaRPr lang="en-US">
              <a:solidFill>
                <a:schemeClr val="bg1"/>
              </a:solidFill>
            </a:endParaRPr>
          </a:p>
          <a:p>
            <a:pPr>
              <a:buClr>
                <a:schemeClr val="bg1"/>
              </a:buClr>
            </a:pPr>
            <a:endParaRPr lang="en-US">
              <a:solidFill>
                <a:schemeClr val="bg1"/>
              </a:solidFill>
            </a:endParaRPr>
          </a:p>
          <a:p>
            <a:pPr>
              <a:buClr>
                <a:schemeClr val="bg1"/>
              </a:buClr>
            </a:pPr>
            <a:r>
              <a:rPr lang="en-US">
                <a:solidFill>
                  <a:schemeClr val="bg1"/>
                </a:solidFill>
              </a:rPr>
              <a:t>Editor:  Michele Cooney</a:t>
            </a:r>
          </a:p>
          <a:p>
            <a:pPr>
              <a:buClr>
                <a:schemeClr val="bg1"/>
              </a:buClr>
            </a:pPr>
            <a:endParaRPr lang="en-US">
              <a:solidFill>
                <a:schemeClr val="bg1"/>
              </a:solidFill>
            </a:endParaRPr>
          </a:p>
          <a:p>
            <a:pPr>
              <a:buClr>
                <a:schemeClr val="bg1"/>
              </a:buClr>
            </a:pPr>
            <a:endParaRPr lang="en-US">
              <a:solidFill>
                <a:schemeClr val="bg1"/>
              </a:solidFill>
            </a:endParaRPr>
          </a:p>
          <a:p>
            <a:pPr>
              <a:buClr>
                <a:schemeClr val="bg1"/>
              </a:buClr>
            </a:pPr>
            <a:r>
              <a:rPr lang="en-US">
                <a:solidFill>
                  <a:schemeClr val="bg1"/>
                </a:solidFill>
              </a:rPr>
              <a:t>Past-President Timothy Murin </a:t>
            </a:r>
          </a:p>
        </p:txBody>
      </p:sp>
      <p:pic>
        <p:nvPicPr>
          <p:cNvPr id="27651" name="Picture 4" descr="meta_DEG_200x200.png"/>
          <p:cNvPicPr>
            <a:picLocks noChangeAspect="1"/>
          </p:cNvPicPr>
          <p:nvPr/>
        </p:nvPicPr>
        <p:blipFill>
          <a:blip r:embed="rId3"/>
          <a:srcRect/>
          <a:stretch>
            <a:fillRect/>
          </a:stretch>
        </p:blipFill>
        <p:spPr bwMode="auto">
          <a:xfrm>
            <a:off x="255588" y="284163"/>
            <a:ext cx="717550" cy="717550"/>
          </a:xfrm>
          <a:prstGeom prst="rect">
            <a:avLst/>
          </a:prstGeom>
          <a:noFill/>
          <a:ln w="9525">
            <a:noFill/>
            <a:miter lim="800000"/>
            <a:headEnd/>
            <a:tailEnd/>
          </a:ln>
        </p:spPr>
      </p:pic>
      <p:pic>
        <p:nvPicPr>
          <p:cNvPr id="27652" name="Picture 2" descr="Mark D. Lovell"/>
          <p:cNvPicPr>
            <a:picLocks noChangeAspect="1" noChangeArrowheads="1"/>
          </p:cNvPicPr>
          <p:nvPr/>
        </p:nvPicPr>
        <p:blipFill>
          <a:blip r:embed="rId4"/>
          <a:srcRect/>
          <a:stretch>
            <a:fillRect/>
          </a:stretch>
        </p:blipFill>
        <p:spPr bwMode="auto">
          <a:xfrm>
            <a:off x="869950" y="2228850"/>
            <a:ext cx="714375" cy="838200"/>
          </a:xfrm>
          <a:prstGeom prst="rect">
            <a:avLst/>
          </a:prstGeom>
          <a:noFill/>
          <a:ln w="9525">
            <a:noFill/>
            <a:miter lim="800000"/>
            <a:headEnd/>
            <a:tailEnd/>
          </a:ln>
        </p:spPr>
      </p:pic>
      <p:pic>
        <p:nvPicPr>
          <p:cNvPr id="27653" name="Picture 4" descr="Mary L. Barrett"/>
          <p:cNvPicPr>
            <a:picLocks noChangeAspect="1" noChangeArrowheads="1"/>
          </p:cNvPicPr>
          <p:nvPr/>
        </p:nvPicPr>
        <p:blipFill>
          <a:blip r:embed="rId5"/>
          <a:srcRect/>
          <a:stretch>
            <a:fillRect/>
          </a:stretch>
        </p:blipFill>
        <p:spPr bwMode="auto">
          <a:xfrm>
            <a:off x="258763" y="3067050"/>
            <a:ext cx="860425" cy="1009650"/>
          </a:xfrm>
          <a:prstGeom prst="rect">
            <a:avLst/>
          </a:prstGeom>
          <a:noFill/>
          <a:ln w="9525">
            <a:noFill/>
            <a:miter lim="800000"/>
            <a:headEnd/>
            <a:tailEnd/>
          </a:ln>
        </p:spPr>
      </p:pic>
      <p:pic>
        <p:nvPicPr>
          <p:cNvPr id="27654" name="Picture 5"/>
          <p:cNvPicPr>
            <a:picLocks noChangeAspect="1" noChangeArrowheads="1"/>
          </p:cNvPicPr>
          <p:nvPr/>
        </p:nvPicPr>
        <p:blipFill>
          <a:blip r:embed="rId6"/>
          <a:srcRect/>
          <a:stretch>
            <a:fillRect/>
          </a:stretch>
        </p:blipFill>
        <p:spPr bwMode="auto">
          <a:xfrm>
            <a:off x="871538" y="5603875"/>
            <a:ext cx="714375" cy="838200"/>
          </a:xfrm>
          <a:prstGeom prst="rect">
            <a:avLst/>
          </a:prstGeom>
          <a:noFill/>
          <a:ln w="9525">
            <a:noFill/>
            <a:miter lim="800000"/>
            <a:headEnd/>
            <a:tailEnd/>
          </a:ln>
        </p:spPr>
      </p:pic>
      <p:pic>
        <p:nvPicPr>
          <p:cNvPr id="27655" name="Picture 7" descr="Image result for michele cooney geologist"/>
          <p:cNvPicPr>
            <a:picLocks noChangeAspect="1" noChangeArrowheads="1"/>
          </p:cNvPicPr>
          <p:nvPr/>
        </p:nvPicPr>
        <p:blipFill>
          <a:blip r:embed="rId7"/>
          <a:srcRect l="16447" t="12770" r="63493" b="40984"/>
          <a:stretch>
            <a:fillRect/>
          </a:stretch>
        </p:blipFill>
        <p:spPr bwMode="auto">
          <a:xfrm>
            <a:off x="325438" y="4835525"/>
            <a:ext cx="714375" cy="925513"/>
          </a:xfrm>
          <a:prstGeom prst="rect">
            <a:avLst/>
          </a:prstGeom>
          <a:noFill/>
          <a:ln w="9525">
            <a:noFill/>
            <a:miter lim="800000"/>
            <a:headEnd/>
            <a:tailEnd/>
          </a:ln>
        </p:spPr>
      </p:pic>
      <p:pic>
        <p:nvPicPr>
          <p:cNvPr id="27656" name="Picture 8"/>
          <p:cNvPicPr>
            <a:picLocks noChangeAspect="1" noChangeArrowheads="1"/>
          </p:cNvPicPr>
          <p:nvPr/>
        </p:nvPicPr>
        <p:blipFill>
          <a:blip r:embed="rId8"/>
          <a:srcRect/>
          <a:stretch>
            <a:fillRect/>
          </a:stretch>
        </p:blipFill>
        <p:spPr bwMode="auto">
          <a:xfrm>
            <a:off x="741363" y="3973513"/>
            <a:ext cx="862012" cy="862012"/>
          </a:xfrm>
          <a:prstGeom prst="rect">
            <a:avLst/>
          </a:prstGeom>
          <a:noFill/>
          <a:ln w="9525">
            <a:noFill/>
            <a:miter lim="800000"/>
            <a:headEnd/>
            <a:tailEnd/>
          </a:ln>
        </p:spPr>
      </p:pic>
      <p:sp>
        <p:nvSpPr>
          <p:cNvPr id="4" name="TextBox 3"/>
          <p:cNvSpPr txBox="1"/>
          <p:nvPr/>
        </p:nvSpPr>
        <p:spPr>
          <a:xfrm>
            <a:off x="5889625" y="2647950"/>
            <a:ext cx="3030538" cy="1846263"/>
          </a:xfrm>
          <a:prstGeom prst="rect">
            <a:avLst/>
          </a:prstGeom>
          <a:noFill/>
        </p:spPr>
        <p:txBody>
          <a:bodyPr>
            <a:spAutoFit/>
          </a:bodyPr>
          <a:lstStyle/>
          <a:p>
            <a:pPr fontAlgn="auto">
              <a:spcBef>
                <a:spcPts val="0"/>
              </a:spcBef>
              <a:spcAft>
                <a:spcPts val="0"/>
              </a:spcAft>
              <a:buClr>
                <a:schemeClr val="bg1"/>
              </a:buClr>
              <a:defRPr/>
            </a:pPr>
            <a:r>
              <a:rPr lang="en-US" sz="2600" b="1" dirty="0">
                <a:solidFill>
                  <a:schemeClr val="bg1"/>
                </a:solidFill>
                <a:latin typeface="+mn-lt"/>
                <a:cs typeface="+mn-cs"/>
              </a:rPr>
              <a:t>Advisory Board </a:t>
            </a:r>
            <a:endParaRPr lang="en-US" sz="2600" b="1" dirty="0">
              <a:solidFill>
                <a:schemeClr val="bg1"/>
              </a:solidFill>
              <a:latin typeface="+mn-lt"/>
              <a:cs typeface="+mn-cs"/>
            </a:endParaRPr>
          </a:p>
          <a:p>
            <a:pPr fontAlgn="auto">
              <a:spcBef>
                <a:spcPts val="0"/>
              </a:spcBef>
              <a:spcAft>
                <a:spcPts val="0"/>
              </a:spcAft>
              <a:buClr>
                <a:schemeClr val="bg1"/>
              </a:buClr>
              <a:defRPr/>
            </a:pPr>
            <a:r>
              <a:rPr lang="en-US" sz="1600" dirty="0">
                <a:solidFill>
                  <a:schemeClr val="bg1"/>
                </a:solidFill>
                <a:latin typeface="+mn-lt"/>
                <a:cs typeface="+mn-cs"/>
              </a:rPr>
              <a:t>(</a:t>
            </a:r>
            <a:r>
              <a:rPr lang="en-US" sz="1600" dirty="0">
                <a:solidFill>
                  <a:schemeClr val="bg1"/>
                </a:solidFill>
                <a:latin typeface="+mn-lt"/>
                <a:cs typeface="+mn-cs"/>
              </a:rPr>
              <a:t>12 Members)</a:t>
            </a:r>
          </a:p>
          <a:p>
            <a:pPr marL="285750" indent="-285750" fontAlgn="auto">
              <a:spcBef>
                <a:spcPts val="0"/>
              </a:spcBef>
              <a:spcAft>
                <a:spcPts val="0"/>
              </a:spcAft>
              <a:buClr>
                <a:schemeClr val="bg1"/>
              </a:buClr>
              <a:buFont typeface="Arial" panose="020B0604020202020204" pitchFamily="34" charset="0"/>
              <a:buChar char="•"/>
              <a:defRPr/>
            </a:pPr>
            <a:r>
              <a:rPr lang="en-US" dirty="0">
                <a:solidFill>
                  <a:schemeClr val="bg1"/>
                </a:solidFill>
                <a:latin typeface="+mn-lt"/>
                <a:cs typeface="+mn-cs"/>
              </a:rPr>
              <a:t>Represent each Section and Region and two at-large</a:t>
            </a:r>
          </a:p>
          <a:p>
            <a:pPr fontAlgn="auto">
              <a:spcBef>
                <a:spcPts val="0"/>
              </a:spcBef>
              <a:spcAft>
                <a:spcPts val="0"/>
              </a:spcAft>
              <a:defRPr/>
            </a:pPr>
            <a:endParaRPr lang="en-ZW" dirty="0">
              <a:latin typeface="+mn-lt"/>
              <a:cs typeface="+mn-cs"/>
            </a:endParaRPr>
          </a:p>
        </p:txBody>
      </p:sp>
      <p:pic>
        <p:nvPicPr>
          <p:cNvPr id="27658" name="Picture 9"/>
          <p:cNvPicPr>
            <a:picLocks noChangeAspect="1" noChangeArrowheads="1"/>
          </p:cNvPicPr>
          <p:nvPr/>
        </p:nvPicPr>
        <p:blipFill>
          <a:blip r:embed="rId9"/>
          <a:srcRect/>
          <a:stretch>
            <a:fillRect/>
          </a:stretch>
        </p:blipFill>
        <p:spPr bwMode="auto">
          <a:xfrm>
            <a:off x="325438" y="1536700"/>
            <a:ext cx="714375" cy="838200"/>
          </a:xfrm>
          <a:prstGeom prst="rect">
            <a:avLst/>
          </a:prstGeom>
          <a:noFill/>
          <a:ln w="9525">
            <a:noFill/>
            <a:miter lim="800000"/>
            <a:headEnd/>
            <a:tailEnd/>
          </a:ln>
        </p:spPr>
      </p:pic>
    </p:spTree>
  </p:cSld>
  <p:clrMapOvr>
    <a:masterClrMapping/>
  </p:clrMapOvr>
  <p:transition spd="slow">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5588" y="2262188"/>
            <a:ext cx="8658225" cy="3910012"/>
          </a:xfrm>
          <a:prstGeom prst="rect">
            <a:avLst/>
          </a:prstGeom>
          <a:noFill/>
        </p:spPr>
        <p:txBody>
          <a:bodyPr>
            <a:spAutoFit/>
          </a:bodyPr>
          <a:lstStyle/>
          <a:p>
            <a:pPr fontAlgn="auto">
              <a:spcBef>
                <a:spcPts val="0"/>
              </a:spcBef>
              <a:spcAft>
                <a:spcPts val="0"/>
              </a:spcAft>
              <a:defRPr/>
            </a:pPr>
            <a:endParaRPr lang="en-US" sz="1400" b="1" dirty="0">
              <a:solidFill>
                <a:schemeClr val="bg1"/>
              </a:solidFill>
              <a:latin typeface="+mn-lt"/>
              <a:cs typeface="+mn-cs"/>
            </a:endParaRPr>
          </a:p>
          <a:p>
            <a:pPr fontAlgn="auto">
              <a:spcBef>
                <a:spcPts val="0"/>
              </a:spcBef>
              <a:spcAft>
                <a:spcPts val="0"/>
              </a:spcAft>
              <a:defRPr/>
            </a:pPr>
            <a:r>
              <a:rPr lang="en-US" b="1" dirty="0">
                <a:solidFill>
                  <a:schemeClr val="bg1"/>
                </a:solidFill>
                <a:effectLst>
                  <a:outerShdw blurRad="50800" dist="38100" dir="2700000" algn="tl" rotWithShape="0">
                    <a:prstClr val="black">
                      <a:alpha val="40000"/>
                    </a:prstClr>
                  </a:outerShdw>
                </a:effectLst>
                <a:latin typeface="+mn-lt"/>
                <a:cs typeface="+mn-cs"/>
              </a:rPr>
              <a:t>EDUCATE the membership and general public</a:t>
            </a:r>
          </a:p>
          <a:p>
            <a:pPr fontAlgn="auto">
              <a:spcBef>
                <a:spcPts val="0"/>
              </a:spcBef>
              <a:spcAft>
                <a:spcPts val="0"/>
              </a:spcAft>
              <a:defRPr/>
            </a:pPr>
            <a:endParaRPr lang="en-US" b="1" dirty="0">
              <a:solidFill>
                <a:schemeClr val="bg1"/>
              </a:solidFill>
              <a:effectLst>
                <a:outerShdw blurRad="50800" dist="38100" dir="2700000" algn="tl" rotWithShape="0">
                  <a:prstClr val="black">
                    <a:alpha val="40000"/>
                  </a:prstClr>
                </a:outerShdw>
              </a:effectLst>
              <a:latin typeface="+mn-lt"/>
              <a:cs typeface="+mn-cs"/>
            </a:endParaRPr>
          </a:p>
          <a:p>
            <a:pPr fontAlgn="auto">
              <a:spcBef>
                <a:spcPts val="0"/>
              </a:spcBef>
              <a:spcAft>
                <a:spcPts val="0"/>
              </a:spcAft>
              <a:defRPr/>
            </a:pPr>
            <a:r>
              <a:rPr lang="en-US" b="1" dirty="0">
                <a:solidFill>
                  <a:schemeClr val="bg1"/>
                </a:solidFill>
                <a:effectLst>
                  <a:outerShdw blurRad="50800" dist="38100" dir="2700000" algn="tl" rotWithShape="0">
                    <a:prstClr val="black">
                      <a:alpha val="40000"/>
                    </a:prstClr>
                  </a:outerShdw>
                </a:effectLst>
                <a:latin typeface="+mn-lt"/>
                <a:cs typeface="+mn-cs"/>
              </a:rPr>
              <a:t>COMMUNICATE</a:t>
            </a:r>
            <a:r>
              <a:rPr lang="en-US" b="1" dirty="0">
                <a:solidFill>
                  <a:schemeClr val="bg1"/>
                </a:solidFill>
                <a:latin typeface="+mn-lt"/>
                <a:cs typeface="+mn-cs"/>
              </a:rPr>
              <a:t> </a:t>
            </a:r>
            <a:r>
              <a:rPr lang="en-US" b="1" dirty="0">
                <a:solidFill>
                  <a:schemeClr val="bg1"/>
                </a:solidFill>
                <a:latin typeface="+mn-lt"/>
                <a:cs typeface="+mn-cs"/>
              </a:rPr>
              <a:t>with and engage the general public and government agencies</a:t>
            </a:r>
            <a:endParaRPr lang="en-US" b="1" dirty="0">
              <a:solidFill>
                <a:schemeClr val="bg1"/>
              </a:solidFill>
              <a:latin typeface="+mn-lt"/>
              <a:cs typeface="+mn-cs"/>
            </a:endParaRPr>
          </a:p>
          <a:p>
            <a:pPr fontAlgn="auto">
              <a:spcBef>
                <a:spcPts val="0"/>
              </a:spcBef>
              <a:spcAft>
                <a:spcPts val="0"/>
              </a:spcAft>
              <a:defRPr/>
            </a:pPr>
            <a:endParaRPr lang="en-US" b="1" dirty="0">
              <a:solidFill>
                <a:schemeClr val="bg1"/>
              </a:solidFill>
              <a:latin typeface="+mn-lt"/>
              <a:cs typeface="+mn-cs"/>
            </a:endParaRPr>
          </a:p>
          <a:p>
            <a:pPr fontAlgn="auto">
              <a:spcBef>
                <a:spcPts val="0"/>
              </a:spcBef>
              <a:spcAft>
                <a:spcPts val="0"/>
              </a:spcAft>
              <a:defRPr/>
            </a:pPr>
            <a:r>
              <a:rPr lang="en-US" b="1" dirty="0">
                <a:solidFill>
                  <a:schemeClr val="bg1"/>
                </a:solidFill>
                <a:effectLst>
                  <a:outerShdw blurRad="50800" dist="38100" dir="2700000" algn="tl" rotWithShape="0">
                    <a:prstClr val="black">
                      <a:alpha val="40000"/>
                    </a:prstClr>
                  </a:outerShdw>
                </a:effectLst>
                <a:latin typeface="+mn-lt"/>
                <a:cs typeface="+mn-cs"/>
              </a:rPr>
              <a:t>SUPPORT</a:t>
            </a:r>
            <a:r>
              <a:rPr lang="en-US" b="1" dirty="0">
                <a:solidFill>
                  <a:schemeClr val="bg1"/>
                </a:solidFill>
                <a:latin typeface="+mn-lt"/>
                <a:cs typeface="+mn-cs"/>
              </a:rPr>
              <a:t> </a:t>
            </a:r>
            <a:r>
              <a:rPr lang="en-US" b="1" dirty="0">
                <a:solidFill>
                  <a:schemeClr val="bg1"/>
                </a:solidFill>
                <a:latin typeface="+mn-lt"/>
                <a:cs typeface="+mn-cs"/>
              </a:rPr>
              <a:t>research and apply expertise</a:t>
            </a:r>
          </a:p>
          <a:p>
            <a:pPr fontAlgn="auto">
              <a:spcBef>
                <a:spcPts val="0"/>
              </a:spcBef>
              <a:spcAft>
                <a:spcPts val="0"/>
              </a:spcAft>
              <a:defRPr/>
            </a:pPr>
            <a:endParaRPr lang="en-US" b="1" dirty="0">
              <a:solidFill>
                <a:schemeClr val="bg1"/>
              </a:solidFill>
              <a:latin typeface="+mn-lt"/>
              <a:cs typeface="+mn-cs"/>
            </a:endParaRPr>
          </a:p>
          <a:p>
            <a:pPr fontAlgn="auto">
              <a:spcBef>
                <a:spcPts val="0"/>
              </a:spcBef>
              <a:spcAft>
                <a:spcPts val="0"/>
              </a:spcAft>
              <a:defRPr/>
            </a:pPr>
            <a:r>
              <a:rPr lang="en-US" b="1" dirty="0">
                <a:solidFill>
                  <a:schemeClr val="bg1"/>
                </a:solidFill>
                <a:effectLst>
                  <a:outerShdw blurRad="50800" dist="38100" dir="2700000" algn="tl" rotWithShape="0">
                    <a:prstClr val="black">
                      <a:alpha val="40000"/>
                    </a:prstClr>
                  </a:outerShdw>
                </a:effectLst>
                <a:latin typeface="+mn-lt"/>
                <a:cs typeface="+mn-cs"/>
              </a:rPr>
              <a:t>PROMOTE</a:t>
            </a:r>
            <a:r>
              <a:rPr lang="en-US" b="1" dirty="0">
                <a:solidFill>
                  <a:schemeClr val="bg1"/>
                </a:solidFill>
                <a:latin typeface="+mn-lt"/>
                <a:cs typeface="+mn-cs"/>
              </a:rPr>
              <a:t> </a:t>
            </a:r>
            <a:r>
              <a:rPr lang="en-US" b="1" dirty="0">
                <a:solidFill>
                  <a:schemeClr val="bg1"/>
                </a:solidFill>
                <a:latin typeface="+mn-lt"/>
                <a:cs typeface="+mn-cs"/>
              </a:rPr>
              <a:t>environmental self-regulation</a:t>
            </a:r>
          </a:p>
          <a:p>
            <a:pPr fontAlgn="auto">
              <a:spcBef>
                <a:spcPts val="0"/>
              </a:spcBef>
              <a:spcAft>
                <a:spcPts val="0"/>
              </a:spcAft>
              <a:defRPr/>
            </a:pPr>
            <a:endParaRPr lang="en-US" b="1" dirty="0">
              <a:solidFill>
                <a:schemeClr val="bg1"/>
              </a:solidFill>
              <a:latin typeface="+mn-lt"/>
              <a:cs typeface="+mn-cs"/>
            </a:endParaRPr>
          </a:p>
          <a:p>
            <a:pPr fontAlgn="auto">
              <a:spcBef>
                <a:spcPts val="0"/>
              </a:spcBef>
              <a:spcAft>
                <a:spcPts val="0"/>
              </a:spcAft>
              <a:defRPr/>
            </a:pPr>
            <a:r>
              <a:rPr lang="en-US" b="1" dirty="0">
                <a:solidFill>
                  <a:schemeClr val="bg1"/>
                </a:solidFill>
                <a:effectLst>
                  <a:outerShdw blurRad="50800" dist="38100" dir="2700000" algn="tl" rotWithShape="0">
                    <a:prstClr val="black">
                      <a:alpha val="40000"/>
                    </a:prstClr>
                  </a:outerShdw>
                </a:effectLst>
                <a:latin typeface="+mn-lt"/>
                <a:cs typeface="+mn-cs"/>
              </a:rPr>
              <a:t>ESTABLISH</a:t>
            </a:r>
            <a:r>
              <a:rPr lang="en-US" b="1" dirty="0">
                <a:solidFill>
                  <a:schemeClr val="bg1"/>
                </a:solidFill>
                <a:latin typeface="+mn-lt"/>
                <a:cs typeface="+mn-cs"/>
              </a:rPr>
              <a:t> </a:t>
            </a:r>
            <a:r>
              <a:rPr lang="en-US" b="1" dirty="0">
                <a:solidFill>
                  <a:schemeClr val="bg1"/>
                </a:solidFill>
                <a:latin typeface="+mn-lt"/>
                <a:cs typeface="+mn-cs"/>
              </a:rPr>
              <a:t>mutually obtainable goals with other professional societies</a:t>
            </a:r>
          </a:p>
          <a:p>
            <a:pPr fontAlgn="auto">
              <a:spcBef>
                <a:spcPts val="0"/>
              </a:spcBef>
              <a:spcAft>
                <a:spcPts val="0"/>
              </a:spcAft>
              <a:defRPr/>
            </a:pPr>
            <a:endParaRPr lang="en-US" b="1" dirty="0">
              <a:solidFill>
                <a:schemeClr val="bg1"/>
              </a:solidFill>
              <a:latin typeface="+mn-lt"/>
              <a:cs typeface="+mn-cs"/>
            </a:endParaRPr>
          </a:p>
          <a:p>
            <a:pPr fontAlgn="auto">
              <a:spcBef>
                <a:spcPts val="0"/>
              </a:spcBef>
              <a:spcAft>
                <a:spcPts val="0"/>
              </a:spcAft>
              <a:defRPr/>
            </a:pPr>
            <a:r>
              <a:rPr lang="en-US" b="1" dirty="0">
                <a:solidFill>
                  <a:schemeClr val="bg1"/>
                </a:solidFill>
                <a:effectLst>
                  <a:outerShdw blurRad="50800" dist="38100" dir="2700000" algn="tl" rotWithShape="0">
                    <a:prstClr val="black">
                      <a:alpha val="40000"/>
                    </a:prstClr>
                  </a:outerShdw>
                </a:effectLst>
                <a:latin typeface="+mn-lt"/>
                <a:cs typeface="+mn-cs"/>
              </a:rPr>
              <a:t>PROVIDE</a:t>
            </a:r>
            <a:r>
              <a:rPr lang="en-US" b="1" dirty="0">
                <a:solidFill>
                  <a:schemeClr val="bg1"/>
                </a:solidFill>
                <a:latin typeface="+mn-lt"/>
                <a:cs typeface="+mn-cs"/>
              </a:rPr>
              <a:t> </a:t>
            </a:r>
            <a:r>
              <a:rPr lang="en-US" b="1" dirty="0">
                <a:solidFill>
                  <a:schemeClr val="bg1"/>
                </a:solidFill>
                <a:latin typeface="+mn-lt"/>
                <a:cs typeface="+mn-cs"/>
              </a:rPr>
              <a:t>educational opportunities and services for professional development of the membership</a:t>
            </a:r>
          </a:p>
        </p:txBody>
      </p:sp>
      <p:sp>
        <p:nvSpPr>
          <p:cNvPr id="6" name="Title 1"/>
          <p:cNvSpPr txBox="1">
            <a:spLocks/>
          </p:cNvSpPr>
          <p:nvPr/>
        </p:nvSpPr>
        <p:spPr>
          <a:xfrm>
            <a:off x="614363" y="449263"/>
            <a:ext cx="8215312" cy="717550"/>
          </a:xfrm>
          <a:prstGeom prst="rect">
            <a:avLst/>
          </a:prstGeom>
        </p:spPr>
        <p:txBody>
          <a:bodyPr anchor="ctr">
            <a:normAutofit fontScale="97500"/>
          </a:bodyPr>
          <a:lstStyle>
            <a:lvl1pPr algn="ctr" defTabSz="457200" rtl="0" eaLnBrk="1" latinLnBrk="0" hangingPunct="1">
              <a:spcBef>
                <a:spcPct val="0"/>
              </a:spcBef>
              <a:buNone/>
              <a:defRPr sz="4400" kern="1200">
                <a:solidFill>
                  <a:srgbClr val="8EB83E"/>
                </a:solidFill>
                <a:latin typeface="Arial Narrow Bold"/>
                <a:ea typeface="+mj-ea"/>
                <a:cs typeface="+mj-cs"/>
              </a:defRPr>
            </a:lvl1pPr>
          </a:lstStyle>
          <a:p>
            <a:pPr fontAlgn="auto">
              <a:spcAft>
                <a:spcPts val="0"/>
              </a:spcAft>
              <a:defRPr/>
            </a:pPr>
            <a:r>
              <a:rPr lang="en-US" sz="3600" b="1" dirty="0"/>
              <a:t>Division of Environmental Geosciences</a:t>
            </a:r>
          </a:p>
        </p:txBody>
      </p:sp>
      <p:pic>
        <p:nvPicPr>
          <p:cNvPr id="29699" name="Picture 6" descr="meta_DEG_200x200.png"/>
          <p:cNvPicPr>
            <a:picLocks noChangeAspect="1"/>
          </p:cNvPicPr>
          <p:nvPr/>
        </p:nvPicPr>
        <p:blipFill>
          <a:blip r:embed="rId2"/>
          <a:srcRect/>
          <a:stretch>
            <a:fillRect/>
          </a:stretch>
        </p:blipFill>
        <p:spPr bwMode="auto">
          <a:xfrm>
            <a:off x="255588" y="284163"/>
            <a:ext cx="717550" cy="717550"/>
          </a:xfrm>
          <a:prstGeom prst="rect">
            <a:avLst/>
          </a:prstGeom>
          <a:noFill/>
          <a:ln w="9525">
            <a:noFill/>
            <a:miter lim="800000"/>
            <a:headEnd/>
            <a:tailEnd/>
          </a:ln>
        </p:spPr>
      </p:pic>
      <p:sp>
        <p:nvSpPr>
          <p:cNvPr id="29700" name="TextBox 1"/>
          <p:cNvSpPr txBox="1">
            <a:spLocks noChangeArrowheads="1"/>
          </p:cNvSpPr>
          <p:nvPr/>
        </p:nvSpPr>
        <p:spPr bwMode="auto">
          <a:xfrm>
            <a:off x="973138" y="1487488"/>
            <a:ext cx="7588250" cy="585787"/>
          </a:xfrm>
          <a:prstGeom prst="rect">
            <a:avLst/>
          </a:prstGeom>
          <a:noFill/>
          <a:ln w="9525">
            <a:noFill/>
            <a:miter lim="800000"/>
            <a:headEnd/>
            <a:tailEnd/>
          </a:ln>
        </p:spPr>
        <p:txBody>
          <a:bodyPr wrap="none">
            <a:spAutoFit/>
          </a:bodyPr>
          <a:lstStyle/>
          <a:p>
            <a:r>
              <a:rPr lang="en-ZW" sz="3200" b="1">
                <a:solidFill>
                  <a:schemeClr val="bg1"/>
                </a:solidFill>
              </a:rPr>
              <a:t>MISSION STATEMENT AND PURPOSE</a:t>
            </a: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385E"/>
        </a:solidFill>
        <a:effectLst/>
      </p:bgPr>
    </p:bg>
    <p:spTree>
      <p:nvGrpSpPr>
        <p:cNvPr id="1" name=""/>
        <p:cNvGrpSpPr/>
        <p:nvPr/>
      </p:nvGrpSpPr>
      <p:grpSpPr>
        <a:xfrm>
          <a:off x="0" y="0"/>
          <a:ext cx="0" cy="0"/>
          <a:chOff x="0" y="0"/>
          <a:chExt cx="0" cy="0"/>
        </a:xfrm>
      </p:grpSpPr>
      <p:sp>
        <p:nvSpPr>
          <p:cNvPr id="6" name="TextBox 5"/>
          <p:cNvSpPr txBox="1"/>
          <p:nvPr/>
        </p:nvSpPr>
        <p:spPr>
          <a:xfrm>
            <a:off x="2635250" y="1943100"/>
            <a:ext cx="6000750" cy="2246313"/>
          </a:xfrm>
          <a:prstGeom prst="rect">
            <a:avLst/>
          </a:prstGeom>
          <a:noFill/>
        </p:spPr>
        <p:txBody>
          <a:bodyPr>
            <a:spAutoFit/>
          </a:bodyPr>
          <a:lstStyle/>
          <a:p>
            <a:pPr fontAlgn="auto">
              <a:spcBef>
                <a:spcPts val="0"/>
              </a:spcBef>
              <a:spcAft>
                <a:spcPts val="0"/>
              </a:spcAft>
              <a:defRPr/>
            </a:pPr>
            <a:r>
              <a:rPr lang="en-US" sz="2000" b="1" i="1" dirty="0">
                <a:solidFill>
                  <a:srgbClr val="8EB83E"/>
                </a:solidFill>
                <a:effectLst>
                  <a:outerShdw blurRad="50800" dist="38100" dir="2700000" algn="tl" rotWithShape="0">
                    <a:prstClr val="black">
                      <a:alpha val="40000"/>
                    </a:prstClr>
                  </a:outerShdw>
                </a:effectLst>
                <a:latin typeface="+mn-lt"/>
                <a:cs typeface="+mn-cs"/>
              </a:rPr>
              <a:t>Environmental Geosciences:  </a:t>
            </a:r>
            <a:r>
              <a:rPr lang="en-US" sz="2000" dirty="0">
                <a:solidFill>
                  <a:schemeClr val="bg1"/>
                </a:solidFill>
                <a:latin typeface="+mn-lt"/>
                <a:cs typeface="+mn-cs"/>
              </a:rPr>
              <a:t>a quarterly peer-reviewed </a:t>
            </a:r>
            <a:r>
              <a:rPr lang="en-US" sz="2000" dirty="0">
                <a:solidFill>
                  <a:schemeClr val="bg1"/>
                </a:solidFill>
                <a:latin typeface="+mn-lt"/>
                <a:cs typeface="+mn-cs"/>
              </a:rPr>
              <a:t>digital journal </a:t>
            </a:r>
            <a:r>
              <a:rPr lang="en-US" sz="2000" dirty="0">
                <a:solidFill>
                  <a:schemeClr val="bg1"/>
                </a:solidFill>
                <a:latin typeface="+mn-lt"/>
                <a:cs typeface="+mn-cs"/>
              </a:rPr>
              <a:t>of scientific papers relevant to environmental issues in the oil and gas industry.  It is financially supported by advertisement revenue and has been in publication since 1994. </a:t>
            </a:r>
            <a:endParaRPr lang="en-US" sz="2000" dirty="0">
              <a:solidFill>
                <a:schemeClr val="bg1"/>
              </a:solidFill>
              <a:latin typeface="+mn-lt"/>
              <a:cs typeface="+mn-cs"/>
            </a:endParaRPr>
          </a:p>
          <a:p>
            <a:pPr fontAlgn="auto">
              <a:spcBef>
                <a:spcPts val="0"/>
              </a:spcBef>
              <a:spcAft>
                <a:spcPts val="0"/>
              </a:spcAft>
              <a:defRPr/>
            </a:pPr>
            <a:r>
              <a:rPr lang="en-US" sz="2000" dirty="0">
                <a:solidFill>
                  <a:srgbClr val="FFFF00"/>
                </a:solidFill>
                <a:latin typeface="+mn-lt"/>
                <a:cs typeface="+mn-cs"/>
              </a:rPr>
              <a:t>Michele Cooney, Editor</a:t>
            </a:r>
            <a:endParaRPr lang="en-US" sz="2000" dirty="0">
              <a:solidFill>
                <a:srgbClr val="FFFF00"/>
              </a:solidFill>
              <a:latin typeface="+mn-lt"/>
              <a:cs typeface="+mn-cs"/>
            </a:endParaRPr>
          </a:p>
          <a:p>
            <a:pPr fontAlgn="auto">
              <a:spcBef>
                <a:spcPts val="0"/>
              </a:spcBef>
              <a:spcAft>
                <a:spcPts val="0"/>
              </a:spcAft>
              <a:defRPr/>
            </a:pPr>
            <a:endParaRPr lang="en-US" sz="2000" dirty="0">
              <a:solidFill>
                <a:schemeClr val="bg1"/>
              </a:solidFill>
              <a:latin typeface="+mn-lt"/>
              <a:cs typeface="+mn-cs"/>
            </a:endParaRPr>
          </a:p>
        </p:txBody>
      </p:sp>
      <p:sp>
        <p:nvSpPr>
          <p:cNvPr id="11" name="TextBox 10"/>
          <p:cNvSpPr txBox="1"/>
          <p:nvPr/>
        </p:nvSpPr>
        <p:spPr>
          <a:xfrm>
            <a:off x="2635250" y="4279900"/>
            <a:ext cx="6121400" cy="2246313"/>
          </a:xfrm>
          <a:prstGeom prst="rect">
            <a:avLst/>
          </a:prstGeom>
          <a:noFill/>
        </p:spPr>
        <p:txBody>
          <a:bodyPr>
            <a:spAutoFit/>
          </a:bodyPr>
          <a:lstStyle/>
          <a:p>
            <a:pPr fontAlgn="auto">
              <a:spcBef>
                <a:spcPts val="0"/>
              </a:spcBef>
              <a:spcAft>
                <a:spcPts val="0"/>
              </a:spcAft>
              <a:defRPr/>
            </a:pPr>
            <a:r>
              <a:rPr lang="en-US" sz="2000" b="1" i="1" dirty="0">
                <a:solidFill>
                  <a:srgbClr val="8EB83E"/>
                </a:solidFill>
                <a:effectLst>
                  <a:outerShdw blurRad="50800" dist="38100" dir="2700000" algn="tl" rotWithShape="0">
                    <a:prstClr val="black">
                      <a:alpha val="40000"/>
                    </a:prstClr>
                  </a:outerShdw>
                </a:effectLst>
                <a:latin typeface="+mn-lt"/>
                <a:cs typeface="+mn-cs"/>
              </a:rPr>
              <a:t>Spheres of Influence:  </a:t>
            </a:r>
            <a:r>
              <a:rPr lang="en-US" sz="2000" dirty="0">
                <a:solidFill>
                  <a:schemeClr val="bg1"/>
                </a:solidFill>
                <a:latin typeface="+mn-lt"/>
                <a:cs typeface="+mn-cs"/>
              </a:rPr>
              <a:t>addresses current events of oil and gas environmental issues, promotes the mission of the AAPG and DEG, and communicates across the AAPG divisions.  It is DEG’s quarterly newsletter that began in July, 2011</a:t>
            </a:r>
            <a:r>
              <a:rPr lang="en-US" sz="2000" dirty="0">
                <a:solidFill>
                  <a:schemeClr val="bg1"/>
                </a:solidFill>
                <a:latin typeface="+mn-lt"/>
                <a:cs typeface="+mn-cs"/>
              </a:rPr>
              <a:t>.</a:t>
            </a:r>
            <a:r>
              <a:rPr lang="en-US" sz="2000" dirty="0">
                <a:latin typeface="+mn-lt"/>
                <a:cs typeface="+mn-cs"/>
              </a:rPr>
              <a:t> </a:t>
            </a:r>
            <a:endParaRPr lang="en-US" sz="2000" dirty="0">
              <a:latin typeface="+mn-lt"/>
              <a:cs typeface="+mn-cs"/>
            </a:endParaRPr>
          </a:p>
          <a:p>
            <a:pPr fontAlgn="auto">
              <a:spcBef>
                <a:spcPts val="0"/>
              </a:spcBef>
              <a:spcAft>
                <a:spcPts val="0"/>
              </a:spcAft>
              <a:defRPr/>
            </a:pPr>
            <a:r>
              <a:rPr lang="en-US" sz="2000" dirty="0">
                <a:solidFill>
                  <a:srgbClr val="FFFF00"/>
                </a:solidFill>
                <a:latin typeface="+mn-lt"/>
                <a:cs typeface="+mn-cs"/>
              </a:rPr>
              <a:t>Barbara </a:t>
            </a:r>
            <a:r>
              <a:rPr lang="en-US" sz="2000" dirty="0">
                <a:solidFill>
                  <a:srgbClr val="FFFF00"/>
                </a:solidFill>
                <a:latin typeface="+mn-lt"/>
                <a:cs typeface="+mn-cs"/>
              </a:rPr>
              <a:t>Kutchko, Managing Editor</a:t>
            </a:r>
          </a:p>
          <a:p>
            <a:pPr fontAlgn="auto">
              <a:spcBef>
                <a:spcPts val="0"/>
              </a:spcBef>
              <a:spcAft>
                <a:spcPts val="0"/>
              </a:spcAft>
              <a:defRPr/>
            </a:pPr>
            <a:endParaRPr lang="en-US" sz="2000" dirty="0">
              <a:solidFill>
                <a:schemeClr val="bg1"/>
              </a:solidFill>
              <a:latin typeface="+mn-lt"/>
              <a:cs typeface="+mn-cs"/>
            </a:endParaRPr>
          </a:p>
        </p:txBody>
      </p:sp>
      <p:pic>
        <p:nvPicPr>
          <p:cNvPr id="12" name="Picture 11"/>
          <p:cNvPicPr>
            <a:picLocks noChangeAspect="1"/>
          </p:cNvPicPr>
          <p:nvPr/>
        </p:nvPicPr>
        <p:blipFill>
          <a:blip r:embed="rId3"/>
          <a:stretch>
            <a:fillRect/>
          </a:stretch>
        </p:blipFill>
        <p:spPr>
          <a:xfrm>
            <a:off x="763588" y="4184650"/>
            <a:ext cx="1646237" cy="2128838"/>
          </a:xfrm>
          <a:prstGeom prst="rect">
            <a:avLst/>
          </a:prstGeom>
          <a:effectLst>
            <a:outerShdw blurRad="50800" dist="38100" dir="2700000" algn="tl" rotWithShape="0">
              <a:prstClr val="black">
                <a:alpha val="40000"/>
              </a:prstClr>
            </a:outerShdw>
          </a:effectLst>
        </p:spPr>
      </p:pic>
      <p:sp>
        <p:nvSpPr>
          <p:cNvPr id="30725" name="Title 1"/>
          <p:cNvSpPr>
            <a:spLocks noGrp="1"/>
          </p:cNvSpPr>
          <p:nvPr>
            <p:ph type="ctrTitle"/>
          </p:nvPr>
        </p:nvSpPr>
        <p:spPr>
          <a:xfrm>
            <a:off x="614363" y="265113"/>
            <a:ext cx="8215312" cy="684212"/>
          </a:xfrm>
        </p:spPr>
        <p:txBody>
          <a:bodyPr/>
          <a:lstStyle/>
          <a:p>
            <a:r>
              <a:rPr lang="en-US" sz="3600" b="1" smtClean="0">
                <a:latin typeface="Arial Narrow Bold" pitchFamily="34" charset="0"/>
              </a:rPr>
              <a:t>Division of Environmental Geosciences</a:t>
            </a:r>
          </a:p>
        </p:txBody>
      </p:sp>
      <p:pic>
        <p:nvPicPr>
          <p:cNvPr id="30726" name="Picture 12" descr="meta_DEG_200x200.png"/>
          <p:cNvPicPr>
            <a:picLocks noChangeAspect="1"/>
          </p:cNvPicPr>
          <p:nvPr/>
        </p:nvPicPr>
        <p:blipFill>
          <a:blip r:embed="rId4"/>
          <a:srcRect/>
          <a:stretch>
            <a:fillRect/>
          </a:stretch>
        </p:blipFill>
        <p:spPr bwMode="auto">
          <a:xfrm>
            <a:off x="255588" y="206375"/>
            <a:ext cx="717550" cy="717550"/>
          </a:xfrm>
          <a:prstGeom prst="rect">
            <a:avLst/>
          </a:prstGeom>
          <a:noFill/>
          <a:ln w="9525">
            <a:noFill/>
            <a:miter lim="800000"/>
            <a:headEnd/>
            <a:tailEnd/>
          </a:ln>
        </p:spPr>
      </p:pic>
      <p:sp>
        <p:nvSpPr>
          <p:cNvPr id="30727" name="Rectangle 2"/>
          <p:cNvSpPr>
            <a:spLocks noChangeArrowheads="1"/>
          </p:cNvSpPr>
          <p:nvPr/>
        </p:nvSpPr>
        <p:spPr bwMode="auto">
          <a:xfrm>
            <a:off x="1473200" y="963613"/>
            <a:ext cx="7037388" cy="585787"/>
          </a:xfrm>
          <a:prstGeom prst="rect">
            <a:avLst/>
          </a:prstGeom>
          <a:noFill/>
          <a:ln w="9525">
            <a:noFill/>
            <a:miter lim="800000"/>
            <a:headEnd/>
            <a:tailEnd/>
          </a:ln>
        </p:spPr>
        <p:txBody>
          <a:bodyPr>
            <a:spAutoFit/>
          </a:bodyPr>
          <a:lstStyle/>
          <a:p>
            <a:pPr algn="ctr"/>
            <a:r>
              <a:rPr lang="en-US" sz="3200" b="1">
                <a:solidFill>
                  <a:schemeClr val="bg1"/>
                </a:solidFill>
              </a:rPr>
              <a:t>The DEG Publications</a:t>
            </a:r>
          </a:p>
        </p:txBody>
      </p:sp>
      <p:pic>
        <p:nvPicPr>
          <p:cNvPr id="30728" name="Picture 2" descr="DEG Environmental Geosciences"/>
          <p:cNvPicPr>
            <a:picLocks noChangeAspect="1" noChangeArrowheads="1"/>
          </p:cNvPicPr>
          <p:nvPr/>
        </p:nvPicPr>
        <p:blipFill>
          <a:blip r:embed="rId5"/>
          <a:srcRect/>
          <a:stretch>
            <a:fillRect/>
          </a:stretch>
        </p:blipFill>
        <p:spPr bwMode="auto">
          <a:xfrm>
            <a:off x="785813" y="1712913"/>
            <a:ext cx="1624012" cy="2116137"/>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ctrTitle"/>
          </p:nvPr>
        </p:nvSpPr>
        <p:spPr>
          <a:xfrm>
            <a:off x="704850" y="350838"/>
            <a:ext cx="8215313" cy="717550"/>
          </a:xfrm>
        </p:spPr>
        <p:txBody>
          <a:bodyPr/>
          <a:lstStyle/>
          <a:p>
            <a:r>
              <a:rPr lang="en-US" sz="3600" b="1" smtClean="0">
                <a:latin typeface="Arial Narrow Bold" pitchFamily="34" charset="0"/>
              </a:rPr>
              <a:t>Division of Environmental Geosciences</a:t>
            </a:r>
          </a:p>
        </p:txBody>
      </p:sp>
      <p:sp>
        <p:nvSpPr>
          <p:cNvPr id="32770" name="TextBox 2"/>
          <p:cNvSpPr txBox="1">
            <a:spLocks noChangeArrowheads="1"/>
          </p:cNvSpPr>
          <p:nvPr/>
        </p:nvSpPr>
        <p:spPr bwMode="auto">
          <a:xfrm>
            <a:off x="496888" y="1157288"/>
            <a:ext cx="8134350" cy="646112"/>
          </a:xfrm>
          <a:prstGeom prst="rect">
            <a:avLst/>
          </a:prstGeom>
          <a:noFill/>
          <a:ln w="9525">
            <a:noFill/>
            <a:miter lim="800000"/>
            <a:headEnd/>
            <a:tailEnd/>
          </a:ln>
        </p:spPr>
        <p:txBody>
          <a:bodyPr>
            <a:spAutoFit/>
          </a:bodyPr>
          <a:lstStyle/>
          <a:p>
            <a:r>
              <a:rPr lang="en-US" sz="3600" b="1">
                <a:solidFill>
                  <a:schemeClr val="bg1"/>
                </a:solidFill>
              </a:rPr>
              <a:t>DEG Current Focus and Activities</a:t>
            </a:r>
          </a:p>
        </p:txBody>
      </p:sp>
      <p:pic>
        <p:nvPicPr>
          <p:cNvPr id="32771" name="Picture 4" descr="meta_DEG_200x200.png"/>
          <p:cNvPicPr>
            <a:picLocks noChangeAspect="1"/>
          </p:cNvPicPr>
          <p:nvPr/>
        </p:nvPicPr>
        <p:blipFill>
          <a:blip r:embed="rId3"/>
          <a:srcRect/>
          <a:stretch>
            <a:fillRect/>
          </a:stretch>
        </p:blipFill>
        <p:spPr bwMode="auto">
          <a:xfrm>
            <a:off x="255588" y="284163"/>
            <a:ext cx="717550" cy="717550"/>
          </a:xfrm>
          <a:prstGeom prst="rect">
            <a:avLst/>
          </a:prstGeom>
          <a:noFill/>
          <a:ln w="9525">
            <a:noFill/>
            <a:miter lim="800000"/>
            <a:headEnd/>
            <a:tailEnd/>
          </a:ln>
        </p:spPr>
      </p:pic>
      <p:sp>
        <p:nvSpPr>
          <p:cNvPr id="32772" name="TextBox 3"/>
          <p:cNvSpPr txBox="1">
            <a:spLocks noChangeArrowheads="1"/>
          </p:cNvSpPr>
          <p:nvPr/>
        </p:nvSpPr>
        <p:spPr bwMode="auto">
          <a:xfrm>
            <a:off x="377825" y="1900238"/>
            <a:ext cx="6183313" cy="2093912"/>
          </a:xfrm>
          <a:prstGeom prst="rect">
            <a:avLst/>
          </a:prstGeom>
          <a:noFill/>
          <a:ln w="9525">
            <a:noFill/>
            <a:miter lim="800000"/>
            <a:headEnd/>
            <a:tailEnd/>
          </a:ln>
        </p:spPr>
        <p:txBody>
          <a:bodyPr>
            <a:spAutoFit/>
          </a:bodyPr>
          <a:lstStyle/>
          <a:p>
            <a:pPr marL="285750" indent="-285750">
              <a:buFont typeface="Arial" charset="0"/>
              <a:buChar char="•"/>
            </a:pPr>
            <a:r>
              <a:rPr lang="en-ZW" sz="2000" b="1">
                <a:solidFill>
                  <a:schemeClr val="bg1"/>
                </a:solidFill>
              </a:rPr>
              <a:t>Restructured Technical Committees to support DEG’s newsletter and journal</a:t>
            </a:r>
          </a:p>
          <a:p>
            <a:pPr marL="742950" lvl="1" indent="-285750">
              <a:buFont typeface="Arial" charset="0"/>
              <a:buChar char="•"/>
            </a:pPr>
            <a:r>
              <a:rPr lang="en-ZW" b="1">
                <a:solidFill>
                  <a:schemeClr val="bg1"/>
                </a:solidFill>
              </a:rPr>
              <a:t>Environmental Geophysics</a:t>
            </a:r>
          </a:p>
          <a:p>
            <a:pPr marL="742950" lvl="1" indent="-285750">
              <a:buFont typeface="Arial" charset="0"/>
              <a:buChar char="•"/>
            </a:pPr>
            <a:r>
              <a:rPr lang="en-ZW" b="1">
                <a:solidFill>
                  <a:schemeClr val="bg1"/>
                </a:solidFill>
              </a:rPr>
              <a:t>Water Resources</a:t>
            </a:r>
          </a:p>
          <a:p>
            <a:pPr marL="742950" lvl="1" indent="-285750">
              <a:buFont typeface="Arial" charset="0"/>
              <a:buChar char="•"/>
            </a:pPr>
            <a:r>
              <a:rPr lang="en-ZW" b="1">
                <a:solidFill>
                  <a:schemeClr val="bg1"/>
                </a:solidFill>
              </a:rPr>
              <a:t>Carbon Capture, Utilization and Storage (CCUS)</a:t>
            </a:r>
          </a:p>
          <a:p>
            <a:pPr marL="742950" lvl="1" indent="-285750">
              <a:buFont typeface="Arial" charset="0"/>
              <a:buChar char="•"/>
            </a:pPr>
            <a:r>
              <a:rPr lang="en-ZW" b="1">
                <a:solidFill>
                  <a:schemeClr val="bg1"/>
                </a:solidFill>
              </a:rPr>
              <a:t>Induced Seismicity</a:t>
            </a:r>
          </a:p>
          <a:p>
            <a:pPr marL="742950" lvl="1" indent="-285750">
              <a:buFont typeface="Arial" charset="0"/>
              <a:buChar char="•"/>
            </a:pPr>
            <a:r>
              <a:rPr lang="en-ZW" b="1">
                <a:solidFill>
                  <a:schemeClr val="bg1"/>
                </a:solidFill>
              </a:rPr>
              <a:t>Fugitive Gases and Emissions</a:t>
            </a:r>
            <a:endParaRPr lang="en-ZW"/>
          </a:p>
        </p:txBody>
      </p:sp>
      <p:sp>
        <p:nvSpPr>
          <p:cNvPr id="6" name="TextBox 5"/>
          <p:cNvSpPr txBox="1"/>
          <p:nvPr/>
        </p:nvSpPr>
        <p:spPr>
          <a:xfrm>
            <a:off x="377825" y="4011613"/>
            <a:ext cx="8081963" cy="2554287"/>
          </a:xfrm>
          <a:prstGeom prst="rect">
            <a:avLst/>
          </a:prstGeom>
          <a:noFill/>
        </p:spPr>
        <p:txBody>
          <a:bodyPr>
            <a:spAutoFit/>
          </a:bodyPr>
          <a:lstStyle/>
          <a:p>
            <a:pPr marL="285750" indent="-285750" fontAlgn="auto">
              <a:spcBef>
                <a:spcPts val="0"/>
              </a:spcBef>
              <a:spcAft>
                <a:spcPts val="0"/>
              </a:spcAft>
              <a:buFont typeface="Arial" panose="020B0604020202020204" pitchFamily="34" charset="0"/>
              <a:buChar char="•"/>
              <a:defRPr/>
            </a:pPr>
            <a:r>
              <a:rPr lang="en-ZW" sz="2000" b="1" dirty="0">
                <a:solidFill>
                  <a:schemeClr val="bg1"/>
                </a:solidFill>
                <a:latin typeface="+mn-lt"/>
                <a:cs typeface="+mn-cs"/>
              </a:rPr>
              <a:t>Emphasized DEG’s visibility at Section meetings, ACE and ICE</a:t>
            </a:r>
          </a:p>
          <a:p>
            <a:pPr fontAlgn="auto">
              <a:spcBef>
                <a:spcPts val="0"/>
              </a:spcBef>
              <a:spcAft>
                <a:spcPts val="0"/>
              </a:spcAft>
              <a:defRPr/>
            </a:pPr>
            <a:r>
              <a:rPr lang="en-ZW" sz="2000" b="1" dirty="0">
                <a:solidFill>
                  <a:schemeClr val="bg1"/>
                </a:solidFill>
                <a:latin typeface="+mn-lt"/>
                <a:cs typeface="+mn-cs"/>
              </a:rPr>
              <a:t>    with strong and varied environmental program</a:t>
            </a:r>
          </a:p>
          <a:p>
            <a:pPr marL="285750" indent="-285750" fontAlgn="auto">
              <a:spcBef>
                <a:spcPts val="0"/>
              </a:spcBef>
              <a:spcAft>
                <a:spcPts val="0"/>
              </a:spcAft>
              <a:buFont typeface="Arial" panose="020B0604020202020204" pitchFamily="34" charset="0"/>
              <a:buChar char="•"/>
              <a:defRPr/>
            </a:pPr>
            <a:endParaRPr lang="en-ZW" sz="2000" b="1" dirty="0">
              <a:solidFill>
                <a:schemeClr val="bg1"/>
              </a:solidFill>
              <a:latin typeface="+mn-lt"/>
              <a:cs typeface="+mn-cs"/>
            </a:endParaRPr>
          </a:p>
          <a:p>
            <a:pPr marL="285750" indent="-285750" fontAlgn="auto">
              <a:spcBef>
                <a:spcPts val="0"/>
              </a:spcBef>
              <a:spcAft>
                <a:spcPts val="0"/>
              </a:spcAft>
              <a:buFont typeface="Arial" panose="020B0604020202020204" pitchFamily="34" charset="0"/>
              <a:buChar char="•"/>
              <a:defRPr/>
            </a:pPr>
            <a:r>
              <a:rPr lang="en-ZW" sz="2000" b="1" dirty="0">
                <a:solidFill>
                  <a:schemeClr val="bg1"/>
                </a:solidFill>
                <a:latin typeface="+mn-lt"/>
                <a:cs typeface="+mn-cs"/>
              </a:rPr>
              <a:t>Provide young professionals and students a venue </a:t>
            </a:r>
            <a:r>
              <a:rPr lang="en-ZW" sz="2000" b="1">
                <a:solidFill>
                  <a:schemeClr val="bg1"/>
                </a:solidFill>
                <a:latin typeface="+mn-lt"/>
                <a:cs typeface="+mn-cs"/>
              </a:rPr>
              <a:t>for publishing </a:t>
            </a:r>
            <a:r>
              <a:rPr lang="en-ZW" sz="2000" b="1" dirty="0">
                <a:solidFill>
                  <a:schemeClr val="bg1"/>
                </a:solidFill>
                <a:latin typeface="+mn-lt"/>
                <a:cs typeface="+mn-cs"/>
              </a:rPr>
              <a:t>their work in environmental geoscience with DEG</a:t>
            </a:r>
          </a:p>
          <a:p>
            <a:pPr fontAlgn="auto">
              <a:spcBef>
                <a:spcPts val="0"/>
              </a:spcBef>
              <a:spcAft>
                <a:spcPts val="0"/>
              </a:spcAft>
              <a:defRPr/>
            </a:pPr>
            <a:endParaRPr lang="en-ZW" sz="2000" b="1" dirty="0">
              <a:solidFill>
                <a:schemeClr val="bg1"/>
              </a:solidFill>
              <a:latin typeface="+mn-lt"/>
              <a:cs typeface="+mn-cs"/>
            </a:endParaRPr>
          </a:p>
          <a:p>
            <a:pPr marL="285750" indent="-285750" fontAlgn="auto">
              <a:spcBef>
                <a:spcPts val="0"/>
              </a:spcBef>
              <a:spcAft>
                <a:spcPts val="0"/>
              </a:spcAft>
              <a:buFont typeface="Arial" panose="020B0604020202020204" pitchFamily="34" charset="0"/>
              <a:buChar char="•"/>
              <a:defRPr/>
            </a:pPr>
            <a:r>
              <a:rPr lang="en-ZW" sz="2000" b="1" dirty="0">
                <a:solidFill>
                  <a:schemeClr val="bg1"/>
                </a:solidFill>
                <a:latin typeface="+mn-lt"/>
                <a:cs typeface="+mn-cs"/>
              </a:rPr>
              <a:t>Develop a strong technical publication program in environmental geoscience germane to the energy sector </a:t>
            </a:r>
            <a:endParaRPr lang="en-ZW" sz="2000" b="1" dirty="0">
              <a:solidFill>
                <a:schemeClr val="bg1"/>
              </a:solidFill>
              <a:latin typeface="+mn-lt"/>
              <a:cs typeface="+mn-cs"/>
            </a:endParaRPr>
          </a:p>
        </p:txBody>
      </p:sp>
    </p:spTree>
  </p:cSld>
  <p:clrMapOvr>
    <a:masterClrMapping/>
  </p:clrMapOvr>
  <p:transition spd="slow">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87400" y="90488"/>
            <a:ext cx="8216900" cy="717550"/>
          </a:xfrm>
          <a:prstGeom prst="rect">
            <a:avLst/>
          </a:prstGeom>
        </p:spPr>
        <p:txBody>
          <a:bodyPr anchor="ctr">
            <a:normAutofit fontScale="97500"/>
          </a:bodyPr>
          <a:lstStyle>
            <a:lvl1pPr algn="ctr" defTabSz="457200" rtl="0" eaLnBrk="1" latinLnBrk="0" hangingPunct="1">
              <a:spcBef>
                <a:spcPct val="0"/>
              </a:spcBef>
              <a:buNone/>
              <a:defRPr sz="4400" kern="1200">
                <a:solidFill>
                  <a:srgbClr val="8EB83E"/>
                </a:solidFill>
                <a:latin typeface="Arial Narrow Bold"/>
                <a:ea typeface="+mj-ea"/>
                <a:cs typeface="+mj-cs"/>
              </a:defRPr>
            </a:lvl1pPr>
          </a:lstStyle>
          <a:p>
            <a:pPr fontAlgn="auto">
              <a:spcAft>
                <a:spcPts val="0"/>
              </a:spcAft>
              <a:defRPr/>
            </a:pPr>
            <a:r>
              <a:rPr lang="en-US" sz="3600" b="1" dirty="0"/>
              <a:t>Division of Environmental Geosciences</a:t>
            </a:r>
          </a:p>
        </p:txBody>
      </p:sp>
      <p:pic>
        <p:nvPicPr>
          <p:cNvPr id="34818" name="Picture 4" descr="meta_DEG_200x200.png"/>
          <p:cNvPicPr>
            <a:picLocks noChangeAspect="1"/>
          </p:cNvPicPr>
          <p:nvPr/>
        </p:nvPicPr>
        <p:blipFill>
          <a:blip r:embed="rId2"/>
          <a:srcRect/>
          <a:stretch>
            <a:fillRect/>
          </a:stretch>
        </p:blipFill>
        <p:spPr bwMode="auto">
          <a:xfrm>
            <a:off x="255588" y="90488"/>
            <a:ext cx="717550" cy="717550"/>
          </a:xfrm>
          <a:prstGeom prst="rect">
            <a:avLst/>
          </a:prstGeom>
          <a:noFill/>
          <a:ln w="9525">
            <a:noFill/>
            <a:miter lim="800000"/>
            <a:headEnd/>
            <a:tailEnd/>
          </a:ln>
        </p:spPr>
      </p:pic>
      <p:graphicFrame>
        <p:nvGraphicFramePr>
          <p:cNvPr id="8" name="Chart 7"/>
          <p:cNvGraphicFramePr>
            <a:graphicFrameLocks/>
          </p:cNvGraphicFramePr>
          <p:nvPr/>
        </p:nvGraphicFramePr>
        <p:xfrm>
          <a:off x="1534668" y="585470"/>
          <a:ext cx="6877812" cy="4894898"/>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385763" y="5064125"/>
            <a:ext cx="6805612" cy="1600200"/>
          </a:xfrm>
          <a:prstGeom prst="rect">
            <a:avLst/>
          </a:prstGeom>
          <a:solidFill>
            <a:schemeClr val="bg1">
              <a:lumMod val="75000"/>
            </a:schemeClr>
          </a:solidFill>
          <a:ln>
            <a:solidFill>
              <a:schemeClr val="tx1"/>
            </a:solidFill>
          </a:ln>
        </p:spPr>
        <p:txBody>
          <a:bodyPr>
            <a:spAutoFit/>
          </a:bodyPr>
          <a:lstStyle/>
          <a:p>
            <a:pPr fontAlgn="auto">
              <a:spcBef>
                <a:spcPts val="0"/>
              </a:spcBef>
              <a:spcAft>
                <a:spcPts val="0"/>
              </a:spcAft>
              <a:defRPr/>
            </a:pPr>
            <a:r>
              <a:rPr lang="en-US" b="1" dirty="0">
                <a:latin typeface="+mn-lt"/>
                <a:cs typeface="+mn-cs"/>
              </a:rPr>
              <a:t>865 </a:t>
            </a:r>
            <a:r>
              <a:rPr lang="en-US" b="1" dirty="0">
                <a:latin typeface="+mn-lt"/>
                <a:cs typeface="+mn-cs"/>
              </a:rPr>
              <a:t>Total Members</a:t>
            </a:r>
            <a:r>
              <a:rPr lang="en-US" sz="2400" b="1" dirty="0">
                <a:latin typeface="+mn-lt"/>
                <a:cs typeface="+mn-cs"/>
              </a:rPr>
              <a:t> </a:t>
            </a:r>
            <a:r>
              <a:rPr lang="en-US" b="1" dirty="0">
                <a:latin typeface="+mn-lt"/>
                <a:cs typeface="+mn-cs"/>
              </a:rPr>
              <a:t>(as of 05/16/2018</a:t>
            </a:r>
            <a:r>
              <a:rPr lang="en-US" b="1" dirty="0">
                <a:latin typeface="+mn-lt"/>
                <a:cs typeface="+mn-cs"/>
              </a:rPr>
              <a:t>)</a:t>
            </a:r>
            <a:endParaRPr lang="en-US" b="1" dirty="0">
              <a:latin typeface="+mn-lt"/>
              <a:cs typeface="+mn-cs"/>
            </a:endParaRPr>
          </a:p>
          <a:p>
            <a:pPr fontAlgn="auto">
              <a:spcBef>
                <a:spcPts val="0"/>
              </a:spcBef>
              <a:spcAft>
                <a:spcPts val="0"/>
              </a:spcAft>
              <a:buClr>
                <a:schemeClr val="bg1"/>
              </a:buClr>
              <a:defRPr/>
            </a:pPr>
            <a:r>
              <a:rPr lang="en-US" dirty="0">
                <a:latin typeface="+mn-lt"/>
                <a:cs typeface="+mn-cs"/>
              </a:rPr>
              <a:t>	</a:t>
            </a:r>
            <a:r>
              <a:rPr lang="en-US" sz="1400" b="1" dirty="0">
                <a:latin typeface="+mn-lt"/>
                <a:cs typeface="+mn-cs"/>
              </a:rPr>
              <a:t> Full </a:t>
            </a:r>
            <a:r>
              <a:rPr lang="en-US" sz="1400" b="1" dirty="0">
                <a:latin typeface="+mn-lt"/>
                <a:cs typeface="+mn-cs"/>
              </a:rPr>
              <a:t>Members 						603</a:t>
            </a:r>
            <a:endParaRPr lang="en-US" sz="1400" b="1" dirty="0">
              <a:latin typeface="+mn-lt"/>
              <a:cs typeface="+mn-cs"/>
            </a:endParaRPr>
          </a:p>
          <a:p>
            <a:pPr fontAlgn="auto">
              <a:spcBef>
                <a:spcPts val="0"/>
              </a:spcBef>
              <a:spcAft>
                <a:spcPts val="0"/>
              </a:spcAft>
              <a:buClr>
                <a:schemeClr val="bg1"/>
              </a:buClr>
              <a:defRPr/>
            </a:pPr>
            <a:r>
              <a:rPr lang="en-US" sz="1400" b="1" dirty="0">
                <a:latin typeface="+mn-lt"/>
                <a:cs typeface="+mn-cs"/>
              </a:rPr>
              <a:t>	 Associate </a:t>
            </a:r>
            <a:r>
              <a:rPr lang="en-US" sz="1400" b="1" dirty="0">
                <a:latin typeface="+mn-lt"/>
                <a:cs typeface="+mn-cs"/>
              </a:rPr>
              <a:t>Members					161</a:t>
            </a:r>
          </a:p>
          <a:p>
            <a:pPr fontAlgn="auto">
              <a:spcBef>
                <a:spcPts val="0"/>
              </a:spcBef>
              <a:spcAft>
                <a:spcPts val="0"/>
              </a:spcAft>
              <a:buClr>
                <a:schemeClr val="bg1"/>
              </a:buClr>
              <a:defRPr/>
            </a:pPr>
            <a:r>
              <a:rPr lang="en-US" sz="1400" b="1" dirty="0">
                <a:latin typeface="+mn-lt"/>
                <a:cs typeface="+mn-cs"/>
              </a:rPr>
              <a:t>	 </a:t>
            </a:r>
            <a:r>
              <a:rPr lang="en-US" sz="1400" b="1" dirty="0">
                <a:latin typeface="+mn-lt"/>
                <a:cs typeface="+mn-cs"/>
              </a:rPr>
              <a:t>Honorary							27</a:t>
            </a:r>
            <a:endParaRPr lang="en-US" sz="1400" b="1" dirty="0">
              <a:latin typeface="+mn-lt"/>
              <a:cs typeface="+mn-cs"/>
            </a:endParaRPr>
          </a:p>
          <a:p>
            <a:pPr fontAlgn="auto">
              <a:spcBef>
                <a:spcPts val="0"/>
              </a:spcBef>
              <a:spcAft>
                <a:spcPts val="0"/>
              </a:spcAft>
              <a:buClr>
                <a:schemeClr val="bg1"/>
              </a:buClr>
              <a:defRPr/>
            </a:pPr>
            <a:r>
              <a:rPr lang="en-US" sz="1400" b="1" dirty="0">
                <a:latin typeface="+mn-lt"/>
                <a:cs typeface="+mn-cs"/>
              </a:rPr>
              <a:t>	 Student  Young Professional </a:t>
            </a:r>
            <a:r>
              <a:rPr lang="en-US" sz="1400" b="1" dirty="0">
                <a:latin typeface="+mn-lt"/>
                <a:cs typeface="+mn-cs"/>
              </a:rPr>
              <a:t>Members	20</a:t>
            </a:r>
            <a:endParaRPr lang="en-US" sz="1400" b="1" dirty="0">
              <a:latin typeface="+mn-lt"/>
              <a:cs typeface="+mn-cs"/>
            </a:endParaRPr>
          </a:p>
          <a:p>
            <a:pPr fontAlgn="auto">
              <a:spcBef>
                <a:spcPts val="0"/>
              </a:spcBef>
              <a:spcAft>
                <a:spcPts val="0"/>
              </a:spcAft>
              <a:buClr>
                <a:schemeClr val="bg1"/>
              </a:buClr>
              <a:defRPr/>
            </a:pPr>
            <a:r>
              <a:rPr lang="en-US" sz="1400" b="1" dirty="0">
                <a:latin typeface="+mn-lt"/>
                <a:cs typeface="+mn-cs"/>
              </a:rPr>
              <a:t>	 Student </a:t>
            </a:r>
            <a:r>
              <a:rPr lang="en-US" sz="1400" b="1" dirty="0">
                <a:latin typeface="+mn-lt"/>
                <a:cs typeface="+mn-cs"/>
              </a:rPr>
              <a:t>Members					40</a:t>
            </a:r>
            <a:endParaRPr lang="en-US" sz="1400" b="1" dirty="0">
              <a:latin typeface="+mn-lt"/>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87400" y="90488"/>
            <a:ext cx="8216900" cy="717550"/>
          </a:xfrm>
          <a:prstGeom prst="rect">
            <a:avLst/>
          </a:prstGeom>
        </p:spPr>
        <p:txBody>
          <a:bodyPr anchor="ctr">
            <a:normAutofit fontScale="97500"/>
          </a:bodyPr>
          <a:lstStyle>
            <a:lvl1pPr algn="ctr" defTabSz="457200" rtl="0" eaLnBrk="1" latinLnBrk="0" hangingPunct="1">
              <a:spcBef>
                <a:spcPct val="0"/>
              </a:spcBef>
              <a:buNone/>
              <a:defRPr sz="4400" kern="1200">
                <a:solidFill>
                  <a:srgbClr val="8EB83E"/>
                </a:solidFill>
                <a:latin typeface="Arial Narrow Bold"/>
                <a:ea typeface="+mj-ea"/>
                <a:cs typeface="+mj-cs"/>
              </a:defRPr>
            </a:lvl1pPr>
          </a:lstStyle>
          <a:p>
            <a:pPr fontAlgn="auto">
              <a:spcAft>
                <a:spcPts val="0"/>
              </a:spcAft>
              <a:defRPr/>
            </a:pPr>
            <a:r>
              <a:rPr lang="en-US" sz="3600" b="1" dirty="0"/>
              <a:t>Division of Environmental Geosciences</a:t>
            </a:r>
          </a:p>
        </p:txBody>
      </p:sp>
      <p:pic>
        <p:nvPicPr>
          <p:cNvPr id="35842" name="Picture 4" descr="meta_DEG_200x200.png"/>
          <p:cNvPicPr>
            <a:picLocks noChangeAspect="1"/>
          </p:cNvPicPr>
          <p:nvPr/>
        </p:nvPicPr>
        <p:blipFill>
          <a:blip r:embed="rId2"/>
          <a:srcRect/>
          <a:stretch>
            <a:fillRect/>
          </a:stretch>
        </p:blipFill>
        <p:spPr bwMode="auto">
          <a:xfrm>
            <a:off x="255588" y="90488"/>
            <a:ext cx="717550" cy="717550"/>
          </a:xfrm>
          <a:prstGeom prst="rect">
            <a:avLst/>
          </a:prstGeom>
          <a:noFill/>
          <a:ln w="9525">
            <a:noFill/>
            <a:miter lim="800000"/>
            <a:headEnd/>
            <a:tailEnd/>
          </a:ln>
        </p:spPr>
      </p:pic>
      <p:graphicFrame>
        <p:nvGraphicFramePr>
          <p:cNvPr id="6" name="Chart 5"/>
          <p:cNvGraphicFramePr>
            <a:graphicFrameLocks/>
          </p:cNvGraphicFramePr>
          <p:nvPr/>
        </p:nvGraphicFramePr>
        <p:xfrm>
          <a:off x="973045" y="1097361"/>
          <a:ext cx="3192444" cy="22491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nvGraphicFramePr>
        <p:xfrm>
          <a:off x="4777966" y="941311"/>
          <a:ext cx="3864301" cy="241276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a:graphicFrameLocks/>
          </p:cNvGraphicFramePr>
          <p:nvPr/>
        </p:nvGraphicFramePr>
        <p:xfrm>
          <a:off x="614441" y="3701298"/>
          <a:ext cx="3864300" cy="279086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Chart 10"/>
          <p:cNvGraphicFramePr>
            <a:graphicFrameLocks/>
          </p:cNvGraphicFramePr>
          <p:nvPr/>
        </p:nvGraphicFramePr>
        <p:xfrm>
          <a:off x="4777966" y="3546918"/>
          <a:ext cx="4033525" cy="3067638"/>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87400" y="90488"/>
            <a:ext cx="8216900" cy="717550"/>
          </a:xfrm>
          <a:prstGeom prst="rect">
            <a:avLst/>
          </a:prstGeom>
        </p:spPr>
        <p:txBody>
          <a:bodyPr anchor="ctr">
            <a:normAutofit fontScale="97500"/>
          </a:bodyPr>
          <a:lstStyle>
            <a:lvl1pPr algn="ctr" defTabSz="457200" rtl="0" eaLnBrk="1" latinLnBrk="0" hangingPunct="1">
              <a:spcBef>
                <a:spcPct val="0"/>
              </a:spcBef>
              <a:buNone/>
              <a:defRPr sz="4400" kern="1200">
                <a:solidFill>
                  <a:srgbClr val="8EB83E"/>
                </a:solidFill>
                <a:latin typeface="Arial Narrow Bold"/>
                <a:ea typeface="+mj-ea"/>
                <a:cs typeface="+mj-cs"/>
              </a:defRPr>
            </a:lvl1pPr>
          </a:lstStyle>
          <a:p>
            <a:pPr fontAlgn="auto">
              <a:spcAft>
                <a:spcPts val="0"/>
              </a:spcAft>
              <a:defRPr/>
            </a:pPr>
            <a:r>
              <a:rPr lang="en-US" sz="3600" b="1" dirty="0"/>
              <a:t>Division of Environmental Geosciences</a:t>
            </a:r>
          </a:p>
        </p:txBody>
      </p:sp>
      <p:pic>
        <p:nvPicPr>
          <p:cNvPr id="36866" name="Picture 4" descr="meta_DEG_200x200.png"/>
          <p:cNvPicPr>
            <a:picLocks noChangeAspect="1"/>
          </p:cNvPicPr>
          <p:nvPr/>
        </p:nvPicPr>
        <p:blipFill>
          <a:blip r:embed="rId2"/>
          <a:srcRect/>
          <a:stretch>
            <a:fillRect/>
          </a:stretch>
        </p:blipFill>
        <p:spPr bwMode="auto">
          <a:xfrm>
            <a:off x="255588" y="90488"/>
            <a:ext cx="717550" cy="717550"/>
          </a:xfrm>
          <a:prstGeom prst="rect">
            <a:avLst/>
          </a:prstGeom>
          <a:noFill/>
          <a:ln w="9525">
            <a:noFill/>
            <a:miter lim="800000"/>
            <a:headEnd/>
            <a:tailEnd/>
          </a:ln>
        </p:spPr>
      </p:pic>
      <p:sp>
        <p:nvSpPr>
          <p:cNvPr id="2" name="TextBox 1"/>
          <p:cNvSpPr txBox="1"/>
          <p:nvPr/>
        </p:nvSpPr>
        <p:spPr>
          <a:xfrm>
            <a:off x="614363" y="950913"/>
            <a:ext cx="7097712" cy="4894262"/>
          </a:xfrm>
          <a:prstGeom prst="rect">
            <a:avLst/>
          </a:prstGeom>
          <a:noFill/>
        </p:spPr>
        <p:txBody>
          <a:bodyPr>
            <a:spAutoFit/>
          </a:bodyPr>
          <a:lstStyle/>
          <a:p>
            <a:pPr marL="285750" indent="-285750" fontAlgn="auto">
              <a:spcBef>
                <a:spcPts val="0"/>
              </a:spcBef>
              <a:spcAft>
                <a:spcPts val="0"/>
              </a:spcAft>
              <a:buFont typeface="Arial" panose="020B0604020202020204" pitchFamily="34" charset="0"/>
              <a:buChar char="•"/>
              <a:defRPr/>
            </a:pPr>
            <a:r>
              <a:rPr lang="en-ZW" sz="2400" b="1" dirty="0">
                <a:solidFill>
                  <a:schemeClr val="bg1"/>
                </a:solidFill>
                <a:latin typeface="+mn-lt"/>
                <a:cs typeface="+mn-cs"/>
              </a:rPr>
              <a:t>America First Energy Plan (Jan. 11, 2018)</a:t>
            </a:r>
          </a:p>
          <a:p>
            <a:pPr marL="742950" lvl="1" indent="-285750" fontAlgn="auto">
              <a:spcBef>
                <a:spcPts val="0"/>
              </a:spcBef>
              <a:spcAft>
                <a:spcPts val="0"/>
              </a:spcAft>
              <a:buFont typeface="Arial" panose="020B0604020202020204" pitchFamily="34" charset="0"/>
              <a:buChar char="•"/>
              <a:defRPr/>
            </a:pPr>
            <a:r>
              <a:rPr lang="en-ZW" sz="2400" b="1" dirty="0">
                <a:solidFill>
                  <a:schemeClr val="bg1"/>
                </a:solidFill>
                <a:latin typeface="+mn-lt"/>
                <a:cs typeface="+mn-cs"/>
              </a:rPr>
              <a:t>Energy Independence</a:t>
            </a:r>
          </a:p>
          <a:p>
            <a:pPr marL="742950" lvl="1" indent="-285750" fontAlgn="auto">
              <a:spcBef>
                <a:spcPts val="0"/>
              </a:spcBef>
              <a:spcAft>
                <a:spcPts val="0"/>
              </a:spcAft>
              <a:buFont typeface="Arial" panose="020B0604020202020204" pitchFamily="34" charset="0"/>
              <a:buChar char="•"/>
              <a:defRPr/>
            </a:pPr>
            <a:r>
              <a:rPr lang="en-ZW" sz="2400" b="1" dirty="0">
                <a:solidFill>
                  <a:schemeClr val="bg1"/>
                </a:solidFill>
                <a:latin typeface="+mn-lt"/>
                <a:cs typeface="+mn-cs"/>
              </a:rPr>
              <a:t>Energy Exported</a:t>
            </a:r>
          </a:p>
          <a:p>
            <a:pPr marL="742950" lvl="1" indent="-285750" fontAlgn="auto">
              <a:spcBef>
                <a:spcPts val="0"/>
              </a:spcBef>
              <a:spcAft>
                <a:spcPts val="0"/>
              </a:spcAft>
              <a:buFont typeface="Arial" panose="020B0604020202020204" pitchFamily="34" charset="0"/>
              <a:buChar char="•"/>
              <a:defRPr/>
            </a:pPr>
            <a:r>
              <a:rPr lang="en-ZW" sz="2400" b="1" dirty="0">
                <a:solidFill>
                  <a:schemeClr val="bg1"/>
                </a:solidFill>
                <a:latin typeface="+mn-lt"/>
                <a:cs typeface="+mn-cs"/>
              </a:rPr>
              <a:t>Environmental Stewardship</a:t>
            </a:r>
          </a:p>
          <a:p>
            <a:pPr fontAlgn="auto">
              <a:spcBef>
                <a:spcPts val="0"/>
              </a:spcBef>
              <a:spcAft>
                <a:spcPts val="0"/>
              </a:spcAft>
              <a:defRPr/>
            </a:pPr>
            <a:endParaRPr lang="en-ZW" sz="2400" b="1" dirty="0">
              <a:solidFill>
                <a:schemeClr val="bg1"/>
              </a:solidFill>
              <a:latin typeface="+mn-lt"/>
              <a:cs typeface="+mn-cs"/>
            </a:endParaRPr>
          </a:p>
          <a:p>
            <a:pPr fontAlgn="auto">
              <a:spcBef>
                <a:spcPts val="0"/>
              </a:spcBef>
              <a:spcAft>
                <a:spcPts val="0"/>
              </a:spcAft>
              <a:defRPr/>
            </a:pPr>
            <a:endParaRPr lang="en-ZW" sz="2400" b="1" dirty="0">
              <a:solidFill>
                <a:schemeClr val="bg1"/>
              </a:solidFill>
              <a:latin typeface="+mn-lt"/>
              <a:cs typeface="+mn-cs"/>
            </a:endParaRPr>
          </a:p>
          <a:p>
            <a:pPr fontAlgn="auto">
              <a:spcBef>
                <a:spcPts val="0"/>
              </a:spcBef>
              <a:spcAft>
                <a:spcPts val="0"/>
              </a:spcAft>
              <a:defRPr/>
            </a:pPr>
            <a:endParaRPr lang="en-ZW" sz="2400" b="1" dirty="0">
              <a:solidFill>
                <a:schemeClr val="bg1"/>
              </a:solidFill>
              <a:latin typeface="+mn-lt"/>
              <a:cs typeface="+mn-cs"/>
            </a:endParaRPr>
          </a:p>
          <a:p>
            <a:pPr fontAlgn="auto">
              <a:spcBef>
                <a:spcPts val="0"/>
              </a:spcBef>
              <a:spcAft>
                <a:spcPts val="0"/>
              </a:spcAft>
              <a:defRPr/>
            </a:pPr>
            <a:endParaRPr lang="en-ZW" sz="2400" b="1" dirty="0">
              <a:solidFill>
                <a:schemeClr val="bg1"/>
              </a:solidFill>
              <a:latin typeface="+mn-lt"/>
              <a:cs typeface="+mn-cs"/>
            </a:endParaRPr>
          </a:p>
          <a:p>
            <a:pPr marL="285750" indent="-285750" fontAlgn="auto">
              <a:spcBef>
                <a:spcPts val="0"/>
              </a:spcBef>
              <a:spcAft>
                <a:spcPts val="0"/>
              </a:spcAft>
              <a:buFont typeface="Arial" panose="020B0604020202020204" pitchFamily="34" charset="0"/>
              <a:buChar char="•"/>
              <a:defRPr/>
            </a:pPr>
            <a:endParaRPr lang="en-ZW" sz="2400" b="1" dirty="0">
              <a:solidFill>
                <a:schemeClr val="bg1"/>
              </a:solidFill>
              <a:latin typeface="+mn-lt"/>
              <a:cs typeface="+mn-cs"/>
            </a:endParaRPr>
          </a:p>
          <a:p>
            <a:pPr marL="285750" indent="-285750" fontAlgn="auto">
              <a:spcBef>
                <a:spcPts val="0"/>
              </a:spcBef>
              <a:spcAft>
                <a:spcPts val="0"/>
              </a:spcAft>
              <a:buFont typeface="Arial" panose="020B0604020202020204" pitchFamily="34" charset="0"/>
              <a:buChar char="•"/>
              <a:defRPr/>
            </a:pPr>
            <a:r>
              <a:rPr lang="en-ZW" sz="2400" b="1" dirty="0">
                <a:solidFill>
                  <a:schemeClr val="bg1"/>
                </a:solidFill>
                <a:latin typeface="+mn-lt"/>
                <a:cs typeface="+mn-cs"/>
              </a:rPr>
              <a:t>Other Relevant Topics</a:t>
            </a:r>
          </a:p>
          <a:p>
            <a:pPr marL="742950" lvl="1" indent="-285750" fontAlgn="auto">
              <a:spcBef>
                <a:spcPts val="0"/>
              </a:spcBef>
              <a:spcAft>
                <a:spcPts val="0"/>
              </a:spcAft>
              <a:buFont typeface="Arial" panose="020B0604020202020204" pitchFamily="34" charset="0"/>
              <a:buChar char="•"/>
              <a:defRPr/>
            </a:pPr>
            <a:r>
              <a:rPr lang="en-ZW" sz="2400" b="1" dirty="0">
                <a:solidFill>
                  <a:schemeClr val="bg1"/>
                </a:solidFill>
                <a:latin typeface="+mn-lt"/>
                <a:cs typeface="+mn-cs"/>
              </a:rPr>
              <a:t>Data Integrity</a:t>
            </a:r>
          </a:p>
          <a:p>
            <a:pPr marL="742950" lvl="1" indent="-285750" fontAlgn="auto">
              <a:spcBef>
                <a:spcPts val="0"/>
              </a:spcBef>
              <a:spcAft>
                <a:spcPts val="0"/>
              </a:spcAft>
              <a:buFont typeface="Arial" panose="020B0604020202020204" pitchFamily="34" charset="0"/>
              <a:buChar char="•"/>
              <a:defRPr/>
            </a:pPr>
            <a:r>
              <a:rPr lang="en-ZW" sz="2400" b="1" dirty="0">
                <a:solidFill>
                  <a:schemeClr val="bg1"/>
                </a:solidFill>
                <a:latin typeface="+mn-lt"/>
                <a:cs typeface="+mn-cs"/>
              </a:rPr>
              <a:t>Sustainability</a:t>
            </a:r>
          </a:p>
          <a:p>
            <a:pPr marL="742950" lvl="1" indent="-285750" fontAlgn="auto">
              <a:spcBef>
                <a:spcPts val="0"/>
              </a:spcBef>
              <a:spcAft>
                <a:spcPts val="0"/>
              </a:spcAft>
              <a:buFont typeface="Arial" panose="020B0604020202020204" pitchFamily="34" charset="0"/>
              <a:buChar char="•"/>
              <a:defRPr/>
            </a:pPr>
            <a:r>
              <a:rPr lang="en-ZW" sz="2400" b="1" dirty="0">
                <a:solidFill>
                  <a:schemeClr val="bg1"/>
                </a:solidFill>
                <a:latin typeface="+mn-lt"/>
                <a:cs typeface="+mn-cs"/>
              </a:rPr>
              <a:t>Environmental Stewardship</a:t>
            </a:r>
            <a:endParaRPr lang="en-ZW" sz="2400" b="1" dirty="0">
              <a:solidFill>
                <a:schemeClr val="bg1"/>
              </a:solidFill>
              <a:latin typeface="+mn-lt"/>
              <a:cs typeface="+mn-cs"/>
            </a:endParaRPr>
          </a:p>
        </p:txBody>
      </p:sp>
      <p:sp>
        <p:nvSpPr>
          <p:cNvPr id="3" name="Rectangle 2"/>
          <p:cNvSpPr/>
          <p:nvPr/>
        </p:nvSpPr>
        <p:spPr>
          <a:xfrm>
            <a:off x="973138" y="2797175"/>
            <a:ext cx="7510462" cy="1200150"/>
          </a:xfrm>
          <a:prstGeom prst="rect">
            <a:avLst/>
          </a:prstGeom>
          <a:solidFill>
            <a:schemeClr val="bg1">
              <a:lumMod val="75000"/>
            </a:schemeClr>
          </a:solidFill>
          <a:ln>
            <a:solidFill>
              <a:schemeClr val="tx1"/>
            </a:solidFill>
          </a:ln>
        </p:spPr>
        <p:txBody>
          <a:bodyPr>
            <a:spAutoFit/>
          </a:bodyPr>
          <a:lstStyle/>
          <a:p>
            <a:pPr fontAlgn="auto">
              <a:spcBef>
                <a:spcPts val="0"/>
              </a:spcBef>
              <a:spcAft>
                <a:spcPts val="0"/>
              </a:spcAft>
              <a:defRPr/>
            </a:pPr>
            <a:r>
              <a:rPr lang="en-ZW" dirty="0">
                <a:latin typeface="+mn-lt"/>
                <a:cs typeface="+mn-cs"/>
              </a:rPr>
              <a:t>“</a:t>
            </a:r>
            <a:r>
              <a:rPr lang="en-ZW" i="1" dirty="0">
                <a:latin typeface="+mn-lt"/>
                <a:cs typeface="+mn-cs"/>
              </a:rPr>
              <a:t>Lastly, our </a:t>
            </a:r>
            <a:r>
              <a:rPr lang="en-ZW" i="1" dirty="0">
                <a:latin typeface="+mn-lt"/>
                <a:cs typeface="+mn-cs"/>
              </a:rPr>
              <a:t>need for energy must go hand-in-hand with responsible stewardship of the environment. Protecting clean air and clean water, conserving our natural habitats, and preserving our natural reserves and resources will remain a high priority</a:t>
            </a:r>
            <a:r>
              <a:rPr lang="en-ZW" i="1" dirty="0">
                <a:latin typeface="+mn-lt"/>
                <a:cs typeface="+mn-cs"/>
              </a:rPr>
              <a:t>.” </a:t>
            </a:r>
            <a:endParaRPr lang="en-ZW" i="1" dirty="0">
              <a:latin typeface="+mn-lt"/>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87400" y="90488"/>
            <a:ext cx="8216900" cy="717550"/>
          </a:xfrm>
          <a:prstGeom prst="rect">
            <a:avLst/>
          </a:prstGeom>
        </p:spPr>
        <p:txBody>
          <a:bodyPr anchor="ctr">
            <a:normAutofit fontScale="97500"/>
          </a:bodyPr>
          <a:lstStyle>
            <a:lvl1pPr algn="ctr" defTabSz="457200" rtl="0" eaLnBrk="1" latinLnBrk="0" hangingPunct="1">
              <a:spcBef>
                <a:spcPct val="0"/>
              </a:spcBef>
              <a:buNone/>
              <a:defRPr sz="4400" kern="1200">
                <a:solidFill>
                  <a:srgbClr val="8EB83E"/>
                </a:solidFill>
                <a:latin typeface="Arial Narrow Bold"/>
                <a:ea typeface="+mj-ea"/>
                <a:cs typeface="+mj-cs"/>
              </a:defRPr>
            </a:lvl1pPr>
          </a:lstStyle>
          <a:p>
            <a:pPr fontAlgn="auto">
              <a:spcAft>
                <a:spcPts val="0"/>
              </a:spcAft>
              <a:defRPr/>
            </a:pPr>
            <a:r>
              <a:rPr lang="en-US" sz="3600" b="1" dirty="0"/>
              <a:t>Division of Environmental Geosciences</a:t>
            </a:r>
          </a:p>
        </p:txBody>
      </p:sp>
      <p:pic>
        <p:nvPicPr>
          <p:cNvPr id="37890" name="Picture 4" descr="meta_DEG_200x200.png"/>
          <p:cNvPicPr>
            <a:picLocks noChangeAspect="1"/>
          </p:cNvPicPr>
          <p:nvPr/>
        </p:nvPicPr>
        <p:blipFill>
          <a:blip r:embed="rId2"/>
          <a:srcRect/>
          <a:stretch>
            <a:fillRect/>
          </a:stretch>
        </p:blipFill>
        <p:spPr bwMode="auto">
          <a:xfrm>
            <a:off x="255588" y="90488"/>
            <a:ext cx="717550" cy="717550"/>
          </a:xfrm>
          <a:prstGeom prst="rect">
            <a:avLst/>
          </a:prstGeom>
          <a:noFill/>
          <a:ln w="9525">
            <a:noFill/>
            <a:miter lim="800000"/>
            <a:headEnd/>
            <a:tailEnd/>
          </a:ln>
        </p:spPr>
      </p:pic>
      <p:graphicFrame>
        <p:nvGraphicFramePr>
          <p:cNvPr id="8" name="Chart 7"/>
          <p:cNvGraphicFramePr>
            <a:graphicFrameLocks/>
          </p:cNvGraphicFramePr>
          <p:nvPr/>
        </p:nvGraphicFramePr>
        <p:xfrm>
          <a:off x="145995" y="1446422"/>
          <a:ext cx="5843593" cy="4894898"/>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5700713" y="1285875"/>
            <a:ext cx="3303587" cy="5570538"/>
          </a:xfrm>
          <a:prstGeom prst="rect">
            <a:avLst/>
          </a:prstGeom>
          <a:noFill/>
        </p:spPr>
        <p:txBody>
          <a:bodyPr>
            <a:spAutoFit/>
          </a:bodyPr>
          <a:lstStyle/>
          <a:p>
            <a:pPr algn="ctr" fontAlgn="auto">
              <a:spcBef>
                <a:spcPts val="0"/>
              </a:spcBef>
              <a:spcAft>
                <a:spcPts val="0"/>
              </a:spcAft>
              <a:defRPr/>
            </a:pPr>
            <a:r>
              <a:rPr lang="en-ZW" b="1" dirty="0">
                <a:solidFill>
                  <a:schemeClr val="bg1"/>
                </a:solidFill>
                <a:latin typeface="+mn-lt"/>
                <a:cs typeface="+mn-cs"/>
              </a:rPr>
              <a:t>Environmental Stewardship</a:t>
            </a:r>
          </a:p>
          <a:p>
            <a:pPr marL="285750" indent="-285750" fontAlgn="auto">
              <a:spcBef>
                <a:spcPts val="0"/>
              </a:spcBef>
              <a:spcAft>
                <a:spcPts val="0"/>
              </a:spcAft>
              <a:buFont typeface="Arial" panose="020B0604020202020204" pitchFamily="34" charset="0"/>
              <a:buChar char="•"/>
              <a:defRPr/>
            </a:pPr>
            <a:endParaRPr lang="en-ZW" dirty="0">
              <a:solidFill>
                <a:schemeClr val="bg1"/>
              </a:solidFill>
              <a:latin typeface="+mn-lt"/>
              <a:cs typeface="+mn-cs"/>
            </a:endParaRPr>
          </a:p>
          <a:p>
            <a:pPr marL="285750" indent="-285750" fontAlgn="auto">
              <a:spcBef>
                <a:spcPts val="0"/>
              </a:spcBef>
              <a:spcAft>
                <a:spcPts val="0"/>
              </a:spcAft>
              <a:buFont typeface="Arial" panose="020B0604020202020204" pitchFamily="34" charset="0"/>
              <a:buChar char="•"/>
              <a:defRPr/>
            </a:pPr>
            <a:r>
              <a:rPr lang="en-ZW" sz="1600" dirty="0">
                <a:solidFill>
                  <a:schemeClr val="bg1"/>
                </a:solidFill>
                <a:latin typeface="+mn-lt"/>
                <a:cs typeface="+mn-cs"/>
              </a:rPr>
              <a:t>Permitting and land use</a:t>
            </a:r>
          </a:p>
          <a:p>
            <a:pPr marL="285750" indent="-285750" fontAlgn="auto">
              <a:spcBef>
                <a:spcPts val="0"/>
              </a:spcBef>
              <a:spcAft>
                <a:spcPts val="0"/>
              </a:spcAft>
              <a:buFont typeface="Arial" panose="020B0604020202020204" pitchFamily="34" charset="0"/>
              <a:buChar char="•"/>
              <a:defRPr/>
            </a:pPr>
            <a:r>
              <a:rPr lang="en-ZW" sz="1600" dirty="0">
                <a:solidFill>
                  <a:schemeClr val="bg1"/>
                </a:solidFill>
                <a:latin typeface="+mn-lt"/>
                <a:cs typeface="+mn-cs"/>
              </a:rPr>
              <a:t>Regulatory compliance</a:t>
            </a:r>
          </a:p>
          <a:p>
            <a:pPr marL="285750" indent="-285750" fontAlgn="auto">
              <a:spcBef>
                <a:spcPts val="0"/>
              </a:spcBef>
              <a:spcAft>
                <a:spcPts val="0"/>
              </a:spcAft>
              <a:buFont typeface="Arial" panose="020B0604020202020204" pitchFamily="34" charset="0"/>
              <a:buChar char="•"/>
              <a:defRPr/>
            </a:pPr>
            <a:r>
              <a:rPr lang="en-ZW" sz="1600" dirty="0">
                <a:solidFill>
                  <a:schemeClr val="bg1"/>
                </a:solidFill>
                <a:latin typeface="+mn-lt"/>
                <a:cs typeface="+mn-cs"/>
              </a:rPr>
              <a:t>Tort law litigation</a:t>
            </a:r>
          </a:p>
          <a:p>
            <a:pPr marL="285750" indent="-285750" fontAlgn="auto">
              <a:spcBef>
                <a:spcPts val="0"/>
              </a:spcBef>
              <a:spcAft>
                <a:spcPts val="0"/>
              </a:spcAft>
              <a:buFont typeface="Arial" panose="020B0604020202020204" pitchFamily="34" charset="0"/>
              <a:buChar char="•"/>
              <a:defRPr/>
            </a:pPr>
            <a:r>
              <a:rPr lang="en-ZW" sz="1600" dirty="0">
                <a:solidFill>
                  <a:schemeClr val="bg1"/>
                </a:solidFill>
                <a:latin typeface="+mn-lt"/>
                <a:cs typeface="+mn-cs"/>
              </a:rPr>
              <a:t>Water management</a:t>
            </a:r>
          </a:p>
          <a:p>
            <a:pPr marL="285750" indent="-285750" fontAlgn="auto">
              <a:spcBef>
                <a:spcPts val="0"/>
              </a:spcBef>
              <a:spcAft>
                <a:spcPts val="0"/>
              </a:spcAft>
              <a:buFont typeface="Arial" panose="020B0604020202020204" pitchFamily="34" charset="0"/>
              <a:buChar char="•"/>
              <a:defRPr/>
            </a:pPr>
            <a:r>
              <a:rPr lang="en-ZW" sz="1600" dirty="0">
                <a:solidFill>
                  <a:schemeClr val="bg1"/>
                </a:solidFill>
                <a:latin typeface="+mn-lt"/>
                <a:cs typeface="+mn-cs"/>
              </a:rPr>
              <a:t>Water quality</a:t>
            </a:r>
          </a:p>
          <a:p>
            <a:pPr marL="285750" indent="-285750" fontAlgn="auto">
              <a:spcBef>
                <a:spcPts val="0"/>
              </a:spcBef>
              <a:spcAft>
                <a:spcPts val="0"/>
              </a:spcAft>
              <a:buFont typeface="Arial" panose="020B0604020202020204" pitchFamily="34" charset="0"/>
              <a:buChar char="•"/>
              <a:defRPr/>
            </a:pPr>
            <a:r>
              <a:rPr lang="en-ZW" sz="1600" dirty="0">
                <a:solidFill>
                  <a:schemeClr val="bg1"/>
                </a:solidFill>
                <a:latin typeface="+mn-lt"/>
                <a:cs typeface="+mn-cs"/>
              </a:rPr>
              <a:t>Underground injection</a:t>
            </a:r>
          </a:p>
          <a:p>
            <a:pPr marL="285750" indent="-285750" fontAlgn="auto">
              <a:spcBef>
                <a:spcPts val="0"/>
              </a:spcBef>
              <a:spcAft>
                <a:spcPts val="0"/>
              </a:spcAft>
              <a:buFont typeface="Arial" panose="020B0604020202020204" pitchFamily="34" charset="0"/>
              <a:buChar char="•"/>
              <a:defRPr/>
            </a:pPr>
            <a:r>
              <a:rPr lang="en-ZW" sz="1600" dirty="0">
                <a:solidFill>
                  <a:schemeClr val="bg1"/>
                </a:solidFill>
                <a:latin typeface="+mn-lt"/>
                <a:cs typeface="+mn-cs"/>
              </a:rPr>
              <a:t>Aquifer exemptions</a:t>
            </a:r>
          </a:p>
          <a:p>
            <a:pPr marL="285750" indent="-285750" fontAlgn="auto">
              <a:spcBef>
                <a:spcPts val="0"/>
              </a:spcBef>
              <a:spcAft>
                <a:spcPts val="0"/>
              </a:spcAft>
              <a:buFont typeface="Arial" panose="020B0604020202020204" pitchFamily="34" charset="0"/>
              <a:buChar char="•"/>
              <a:defRPr/>
            </a:pPr>
            <a:r>
              <a:rPr lang="en-ZW" sz="1600" dirty="0">
                <a:solidFill>
                  <a:schemeClr val="bg1"/>
                </a:solidFill>
                <a:latin typeface="+mn-lt"/>
                <a:cs typeface="+mn-cs"/>
              </a:rPr>
              <a:t>Induced seismicity</a:t>
            </a:r>
          </a:p>
          <a:p>
            <a:pPr marL="285750" indent="-285750" fontAlgn="auto">
              <a:spcBef>
                <a:spcPts val="0"/>
              </a:spcBef>
              <a:spcAft>
                <a:spcPts val="0"/>
              </a:spcAft>
              <a:buFont typeface="Arial" panose="020B0604020202020204" pitchFamily="34" charset="0"/>
              <a:buChar char="•"/>
              <a:defRPr/>
            </a:pPr>
            <a:r>
              <a:rPr lang="en-ZW" sz="1600" dirty="0">
                <a:solidFill>
                  <a:schemeClr val="bg1"/>
                </a:solidFill>
                <a:latin typeface="+mn-lt"/>
                <a:cs typeface="+mn-cs"/>
              </a:rPr>
              <a:t>CO2 capture, storage and utilization</a:t>
            </a:r>
          </a:p>
          <a:p>
            <a:pPr marL="285750" indent="-285750" fontAlgn="auto">
              <a:spcBef>
                <a:spcPts val="0"/>
              </a:spcBef>
              <a:spcAft>
                <a:spcPts val="0"/>
              </a:spcAft>
              <a:buFont typeface="Arial" panose="020B0604020202020204" pitchFamily="34" charset="0"/>
              <a:buChar char="•"/>
              <a:defRPr/>
            </a:pPr>
            <a:r>
              <a:rPr lang="en-ZW" sz="1600" dirty="0">
                <a:solidFill>
                  <a:schemeClr val="bg1"/>
                </a:solidFill>
                <a:latin typeface="+mn-lt"/>
                <a:cs typeface="+mn-cs"/>
              </a:rPr>
              <a:t>Well integrity</a:t>
            </a:r>
          </a:p>
          <a:p>
            <a:pPr marL="285750" indent="-285750" fontAlgn="auto">
              <a:spcBef>
                <a:spcPts val="0"/>
              </a:spcBef>
              <a:spcAft>
                <a:spcPts val="0"/>
              </a:spcAft>
              <a:buFont typeface="Arial" panose="020B0604020202020204" pitchFamily="34" charset="0"/>
              <a:buChar char="•"/>
              <a:defRPr/>
            </a:pPr>
            <a:r>
              <a:rPr lang="en-ZW" sz="1600" dirty="0">
                <a:solidFill>
                  <a:schemeClr val="bg1"/>
                </a:solidFill>
                <a:latin typeface="+mn-lt"/>
                <a:cs typeface="+mn-cs"/>
              </a:rPr>
              <a:t>Well abandonment</a:t>
            </a:r>
          </a:p>
          <a:p>
            <a:pPr marL="285750" indent="-285750" fontAlgn="auto">
              <a:spcBef>
                <a:spcPts val="0"/>
              </a:spcBef>
              <a:spcAft>
                <a:spcPts val="0"/>
              </a:spcAft>
              <a:buFont typeface="Arial" panose="020B0604020202020204" pitchFamily="34" charset="0"/>
              <a:buChar char="•"/>
              <a:defRPr/>
            </a:pPr>
            <a:r>
              <a:rPr lang="en-ZW" sz="1600" dirty="0">
                <a:solidFill>
                  <a:schemeClr val="bg1"/>
                </a:solidFill>
                <a:latin typeface="+mn-lt"/>
                <a:cs typeface="+mn-cs"/>
              </a:rPr>
              <a:t>Fugitive emissions</a:t>
            </a:r>
          </a:p>
          <a:p>
            <a:pPr marL="285750" indent="-285750" fontAlgn="auto">
              <a:spcBef>
                <a:spcPts val="0"/>
              </a:spcBef>
              <a:spcAft>
                <a:spcPts val="0"/>
              </a:spcAft>
              <a:buFont typeface="Arial" panose="020B0604020202020204" pitchFamily="34" charset="0"/>
              <a:buChar char="•"/>
              <a:defRPr/>
            </a:pPr>
            <a:r>
              <a:rPr lang="en-ZW" sz="1600" dirty="0">
                <a:solidFill>
                  <a:schemeClr val="bg1"/>
                </a:solidFill>
                <a:latin typeface="+mn-lt"/>
                <a:cs typeface="+mn-cs"/>
              </a:rPr>
              <a:t>Soil and groundwater contamination</a:t>
            </a:r>
          </a:p>
          <a:p>
            <a:pPr marL="285750" indent="-285750" fontAlgn="auto">
              <a:spcBef>
                <a:spcPts val="0"/>
              </a:spcBef>
              <a:spcAft>
                <a:spcPts val="0"/>
              </a:spcAft>
              <a:buFont typeface="Arial" panose="020B0604020202020204" pitchFamily="34" charset="0"/>
              <a:buChar char="•"/>
              <a:defRPr/>
            </a:pPr>
            <a:r>
              <a:rPr lang="en-ZW" sz="1600" dirty="0">
                <a:solidFill>
                  <a:schemeClr val="bg1"/>
                </a:solidFill>
                <a:latin typeface="+mn-lt"/>
                <a:cs typeface="+mn-cs"/>
              </a:rPr>
              <a:t>Climate change</a:t>
            </a:r>
          </a:p>
          <a:p>
            <a:pPr marL="285750" indent="-285750" fontAlgn="auto">
              <a:spcBef>
                <a:spcPts val="0"/>
              </a:spcBef>
              <a:spcAft>
                <a:spcPts val="0"/>
              </a:spcAft>
              <a:buFont typeface="Arial" panose="020B0604020202020204" pitchFamily="34" charset="0"/>
              <a:buChar char="•"/>
              <a:defRPr/>
            </a:pPr>
            <a:r>
              <a:rPr lang="en-ZW" sz="1600" dirty="0">
                <a:solidFill>
                  <a:schemeClr val="bg1"/>
                </a:solidFill>
                <a:latin typeface="+mn-lt"/>
                <a:cs typeface="+mn-cs"/>
              </a:rPr>
              <a:t>Oil spills and gas leaks</a:t>
            </a:r>
          </a:p>
          <a:p>
            <a:pPr marL="285750" indent="-285750" fontAlgn="auto">
              <a:spcBef>
                <a:spcPts val="0"/>
              </a:spcBef>
              <a:spcAft>
                <a:spcPts val="0"/>
              </a:spcAft>
              <a:buFont typeface="Arial" panose="020B0604020202020204" pitchFamily="34" charset="0"/>
              <a:buChar char="•"/>
              <a:defRPr/>
            </a:pPr>
            <a:r>
              <a:rPr lang="en-ZW" sz="1600" dirty="0">
                <a:solidFill>
                  <a:schemeClr val="bg1"/>
                </a:solidFill>
                <a:latin typeface="+mn-lt"/>
                <a:cs typeface="+mn-cs"/>
              </a:rPr>
              <a:t>Public outreach</a:t>
            </a:r>
          </a:p>
          <a:p>
            <a:pPr marL="285750" indent="-285750" fontAlgn="auto">
              <a:spcBef>
                <a:spcPts val="0"/>
              </a:spcBef>
              <a:spcAft>
                <a:spcPts val="0"/>
              </a:spcAft>
              <a:buFont typeface="Arial" panose="020B0604020202020204" pitchFamily="34" charset="0"/>
              <a:buChar char="•"/>
              <a:defRPr/>
            </a:pPr>
            <a:r>
              <a:rPr lang="en-ZW" sz="1600" dirty="0">
                <a:solidFill>
                  <a:schemeClr val="bg1"/>
                </a:solidFill>
                <a:latin typeface="+mn-lt"/>
                <a:cs typeface="+mn-cs"/>
              </a:rPr>
              <a:t>Environmental studies (i.e., NEPA</a:t>
            </a:r>
            <a:r>
              <a:rPr lang="en-ZW" sz="1600" dirty="0">
                <a:solidFill>
                  <a:schemeClr val="bg1"/>
                </a:solidFill>
                <a:latin typeface="+mn-lt"/>
                <a:cs typeface="+mn-cs"/>
              </a:rPr>
              <a:t>)</a:t>
            </a:r>
          </a:p>
        </p:txBody>
      </p:sp>
      <p:sp>
        <p:nvSpPr>
          <p:cNvPr id="37893" name="TextBox 2"/>
          <p:cNvSpPr txBox="1">
            <a:spLocks noChangeArrowheads="1"/>
          </p:cNvSpPr>
          <p:nvPr/>
        </p:nvSpPr>
        <p:spPr bwMode="auto">
          <a:xfrm>
            <a:off x="1822450" y="776288"/>
            <a:ext cx="6146800" cy="523875"/>
          </a:xfrm>
          <a:prstGeom prst="rect">
            <a:avLst/>
          </a:prstGeom>
          <a:noFill/>
          <a:ln w="9525">
            <a:noFill/>
            <a:miter lim="800000"/>
            <a:headEnd/>
            <a:tailEnd/>
          </a:ln>
        </p:spPr>
        <p:txBody>
          <a:bodyPr wrap="none">
            <a:spAutoFit/>
          </a:bodyPr>
          <a:lstStyle/>
          <a:p>
            <a:pPr algn="ctr"/>
            <a:r>
              <a:rPr lang="en-ZW" sz="2800" b="1">
                <a:solidFill>
                  <a:schemeClr val="bg1"/>
                </a:solidFill>
              </a:rPr>
              <a:t>We are all Environmental Stewards</a:t>
            </a:r>
          </a:p>
        </p:txBody>
      </p:sp>
      <p:sp>
        <p:nvSpPr>
          <p:cNvPr id="6" name="TextBox 5"/>
          <p:cNvSpPr txBox="1"/>
          <p:nvPr/>
        </p:nvSpPr>
        <p:spPr>
          <a:xfrm>
            <a:off x="344488" y="5975350"/>
            <a:ext cx="5446712" cy="646113"/>
          </a:xfrm>
          <a:prstGeom prst="rect">
            <a:avLst/>
          </a:prstGeom>
          <a:solidFill>
            <a:schemeClr val="bg1">
              <a:lumMod val="85000"/>
            </a:schemeClr>
          </a:solidFill>
          <a:ln>
            <a:solidFill>
              <a:schemeClr val="tx1"/>
            </a:solidFill>
          </a:ln>
        </p:spPr>
        <p:txBody>
          <a:bodyPr>
            <a:spAutoFit/>
          </a:bodyPr>
          <a:lstStyle/>
          <a:p>
            <a:pPr fontAlgn="auto">
              <a:spcBef>
                <a:spcPts val="0"/>
              </a:spcBef>
              <a:spcAft>
                <a:spcPts val="0"/>
              </a:spcAft>
              <a:defRPr/>
            </a:pPr>
            <a:r>
              <a:rPr lang="en-ZW" dirty="0">
                <a:latin typeface="+mn-lt"/>
                <a:cs typeface="+mn-cs"/>
              </a:rPr>
              <a:t>Based </a:t>
            </a:r>
            <a:r>
              <a:rPr lang="en-ZW" dirty="0">
                <a:latin typeface="+mn-lt"/>
                <a:cs typeface="+mn-cs"/>
              </a:rPr>
              <a:t>o</a:t>
            </a:r>
            <a:r>
              <a:rPr lang="en-ZW" dirty="0">
                <a:latin typeface="+mn-lt"/>
                <a:cs typeface="+mn-cs"/>
              </a:rPr>
              <a:t>n word count alone from the </a:t>
            </a:r>
          </a:p>
          <a:p>
            <a:pPr fontAlgn="auto">
              <a:spcBef>
                <a:spcPts val="0"/>
              </a:spcBef>
              <a:spcAft>
                <a:spcPts val="0"/>
              </a:spcAft>
              <a:defRPr/>
            </a:pPr>
            <a:r>
              <a:rPr lang="en-ZW" dirty="0">
                <a:latin typeface="+mn-lt"/>
                <a:cs typeface="+mn-cs"/>
              </a:rPr>
              <a:t>America First Energy Plan we should be at 15%</a:t>
            </a:r>
            <a:endParaRPr lang="en-ZW" dirty="0">
              <a:latin typeface="+mn-lt"/>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6F2769-7194-4217-93D3-3AF3A4742282}">
  <ds:schemaRefs>
    <ds:schemaRef ds:uri="http://schemas.microsoft.com/office/2006/documentManagement/types"/>
    <ds:schemaRef ds:uri="http://purl.org/dc/dcmitype/"/>
    <ds:schemaRef ds:uri="http://schemas.microsoft.com/sharepoint/v3/fields"/>
    <ds:schemaRef ds:uri="http://purl.org/dc/elements/1.1/"/>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1194</TotalTime>
  <Words>487</Words>
  <Application>Microsoft Office PowerPoint</Application>
  <PresentationFormat>On-screen Show (4:3)</PresentationFormat>
  <Paragraphs>117</Paragraphs>
  <Slides>10</Slides>
  <Notes>3</Notes>
  <HiddenSlides>0</HiddenSlides>
  <MMClips>0</MMClips>
  <ScaleCrop>false</ScaleCrop>
  <HeadingPairs>
    <vt:vector size="6" baseType="variant">
      <vt:variant>
        <vt:lpstr>Fonts Used</vt:lpstr>
      </vt:variant>
      <vt:variant>
        <vt:i4>3</vt:i4>
      </vt:variant>
      <vt:variant>
        <vt:lpstr>Design Template</vt:lpstr>
      </vt:variant>
      <vt:variant>
        <vt:i4>4</vt:i4>
      </vt:variant>
      <vt:variant>
        <vt:lpstr>Slide Titles</vt:lpstr>
      </vt:variant>
      <vt:variant>
        <vt:i4>10</vt:i4>
      </vt:variant>
    </vt:vector>
  </HeadingPairs>
  <TitlesOfParts>
    <vt:vector size="17" baseType="lpstr">
      <vt:lpstr>Arial</vt:lpstr>
      <vt:lpstr>Arial Narrow Bold</vt:lpstr>
      <vt:lpstr>Calibri</vt:lpstr>
      <vt:lpstr>Office Theme</vt:lpstr>
      <vt:lpstr>Custom Design</vt:lpstr>
      <vt:lpstr>Office Theme</vt:lpstr>
      <vt:lpstr>Office Theme</vt:lpstr>
      <vt:lpstr>Slide 1</vt:lpstr>
      <vt:lpstr>Division of Environmental Geosciences</vt:lpstr>
      <vt:lpstr>Slide 3</vt:lpstr>
      <vt:lpstr>Division of Environmental Geosciences</vt:lpstr>
      <vt:lpstr>Division of Environmental Geosciences</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User</cp:lastModifiedBy>
  <cp:revision>107</cp:revision>
  <dcterms:created xsi:type="dcterms:W3CDTF">2010-04-12T23:12:02Z</dcterms:created>
  <dcterms:modified xsi:type="dcterms:W3CDTF">2018-08-17T17:34:35Z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y fmtid="{D5CDD505-2E9C-101B-9397-08002B2CF9AE}" pid="3" name="_Version">
    <vt:lpwstr/>
  </property>
  <property fmtid="{D5CDD505-2E9C-101B-9397-08002B2CF9AE}" pid="4" name="_Status">
    <vt:lpwstr>Not Started</vt:lpwstr>
  </property>
</Properties>
</file>